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04" r:id="rId2"/>
    <p:sldId id="419" r:id="rId3"/>
    <p:sldId id="422" r:id="rId4"/>
    <p:sldId id="405" r:id="rId5"/>
    <p:sldId id="406" r:id="rId6"/>
    <p:sldId id="408" r:id="rId7"/>
    <p:sldId id="407" r:id="rId8"/>
    <p:sldId id="342" r:id="rId9"/>
    <p:sldId id="418" r:id="rId10"/>
    <p:sldId id="343" r:id="rId11"/>
    <p:sldId id="370" r:id="rId12"/>
    <p:sldId id="409" r:id="rId13"/>
    <p:sldId id="325" r:id="rId14"/>
    <p:sldId id="323" r:id="rId15"/>
    <p:sldId id="401" r:id="rId16"/>
    <p:sldId id="402" r:id="rId17"/>
    <p:sldId id="328" r:id="rId18"/>
    <p:sldId id="410" r:id="rId19"/>
    <p:sldId id="403" r:id="rId20"/>
    <p:sldId id="417" r:id="rId21"/>
    <p:sldId id="372" r:id="rId22"/>
    <p:sldId id="344" r:id="rId23"/>
    <p:sldId id="345" r:id="rId24"/>
    <p:sldId id="412" r:id="rId25"/>
    <p:sldId id="374" r:id="rId26"/>
    <p:sldId id="395" r:id="rId27"/>
    <p:sldId id="391" r:id="rId28"/>
    <p:sldId id="393" r:id="rId29"/>
    <p:sldId id="398" r:id="rId30"/>
    <p:sldId id="421" r:id="rId31"/>
    <p:sldId id="400" r:id="rId32"/>
    <p:sldId id="416" r:id="rId33"/>
    <p:sldId id="346" r:id="rId34"/>
    <p:sldId id="347" r:id="rId35"/>
    <p:sldId id="420" r:id="rId36"/>
    <p:sldId id="415" r:id="rId37"/>
    <p:sldId id="399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990033"/>
    <a:srgbClr val="9933FF"/>
    <a:srgbClr val="FF9933"/>
    <a:srgbClr val="00FF00"/>
    <a:srgbClr val="CC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6499" autoAdjust="0"/>
    <p:restoredTop sz="94678" autoAdjust="0"/>
  </p:normalViewPr>
  <p:slideViewPr>
    <p:cSldViewPr>
      <p:cViewPr varScale="1">
        <p:scale>
          <a:sx n="124" d="100"/>
          <a:sy n="124" d="100"/>
        </p:scale>
        <p:origin x="-12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34"/>
  <c:chart>
    <c:autoTitleDeleted val="1"/>
    <c:view3D>
      <c:rotX val="30"/>
      <c:rotY val="171"/>
      <c:perspective val="30"/>
    </c:view3D>
    <c:plotArea>
      <c:layout/>
      <c:pie3DChart>
        <c:varyColors val="1"/>
        <c:ser>
          <c:idx val="0"/>
          <c:order val="0"/>
          <c:explosion val="25"/>
          <c:dPt>
            <c:idx val="1"/>
            <c:explosion val="26"/>
            <c:spPr>
              <a:effectLst/>
            </c:spPr>
          </c:dPt>
          <c:dPt>
            <c:idx val="2"/>
            <c:spPr>
              <a:solidFill>
                <a:srgbClr val="FF0000"/>
              </a:solidFill>
            </c:spPr>
          </c:dPt>
          <c:dLbls>
            <c:txPr>
              <a:bodyPr/>
              <a:lstStyle/>
              <a:p>
                <a:pPr>
                  <a:defRPr sz="1000" baseline="0"/>
                </a:pPr>
                <a:endParaRPr lang="en-US"/>
              </a:p>
            </c:txPr>
            <c:showCatName val="1"/>
            <c:showPercent val="1"/>
            <c:showLeaderLines val="1"/>
          </c:dLbls>
          <c:cat>
            <c:strRef>
              <c:f>Sheet1!$A$1:$A$3</c:f>
              <c:strCache>
                <c:ptCount val="3"/>
                <c:pt idx="0">
                  <c:v>applications</c:v>
                </c:pt>
                <c:pt idx="1">
                  <c:v>system arch</c:v>
                </c:pt>
                <c:pt idx="2">
                  <c:v>tools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 formatCode="0%">
                  <c:v>0.70000000000000062</c:v>
                </c:pt>
                <c:pt idx="1">
                  <c:v>5.00000000000001E-2</c:v>
                </c:pt>
                <c:pt idx="2">
                  <c:v>0.25</c:v>
                </c:pt>
              </c:numCache>
            </c:numRef>
          </c:val>
        </c:ser>
        <c:dLbls>
          <c:showCatName val="1"/>
          <c:showPercent val="1"/>
        </c:dLbls>
      </c:pie3DChart>
    </c:plotArea>
    <c:plotVisOnly val="1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lrMapOvr bg1="lt1" tx1="dk1" bg2="lt2" tx2="dk2" accent1="accent1" accent2="accent2" accent3="accent3" accent4="accent4" accent5="accent5" accent6="accent6" hlink="hlink" folHlink="folHlink"/>
  <c:chart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Sheet1!$C$3</c:f>
              <c:strCache>
                <c:ptCount val="1"/>
                <c:pt idx="0">
                  <c:v>GPU GFLOPS</c:v>
                </c:pt>
              </c:strCache>
            </c:strRef>
          </c:tx>
          <c:spPr>
            <a:solidFill>
              <a:srgbClr val="30D919"/>
            </a:solidFill>
          </c:spPr>
          <c:cat>
            <c:strRef>
              <c:f>Sheet1!$B$4:$B$12</c:f>
              <c:strCache>
                <c:ptCount val="9"/>
                <c:pt idx="0">
                  <c:v>TSOPF_RS_b162_c3</c:v>
                </c:pt>
                <c:pt idx="1">
                  <c:v>E40r1000</c:v>
                </c:pt>
                <c:pt idx="2">
                  <c:v>Simon/olafu</c:v>
                </c:pt>
                <c:pt idx="3">
                  <c:v>Garon/garon2</c:v>
                </c:pt>
                <c:pt idx="4">
                  <c:v>Mallya/lhr11c</c:v>
                </c:pt>
                <c:pt idx="5">
                  <c:v>Hollinger/mark3jac020sc</c:v>
                </c:pt>
                <c:pt idx="6">
                  <c:v>Bai/dw8192</c:v>
                </c:pt>
                <c:pt idx="7">
                  <c:v>YCheng/psse1</c:v>
                </c:pt>
                <c:pt idx="8">
                  <c:v>GHS_indef/ncvxqp1</c:v>
                </c:pt>
              </c:strCache>
            </c:strRef>
          </c:cat>
          <c:val>
            <c:numRef>
              <c:f>Sheet1!$C$4:$C$12</c:f>
              <c:numCache>
                <c:formatCode>General</c:formatCode>
                <c:ptCount val="9"/>
                <c:pt idx="0">
                  <c:v>10.08</c:v>
                </c:pt>
                <c:pt idx="1">
                  <c:v>8.76</c:v>
                </c:pt>
                <c:pt idx="2">
                  <c:v>8.52</c:v>
                </c:pt>
                <c:pt idx="3">
                  <c:v>7.18</c:v>
                </c:pt>
                <c:pt idx="4">
                  <c:v>5.0999999999999996</c:v>
                </c:pt>
                <c:pt idx="5">
                  <c:v>1.58</c:v>
                </c:pt>
                <c:pt idx="6">
                  <c:v>1.28</c:v>
                </c:pt>
                <c:pt idx="7">
                  <c:v>1.24</c:v>
                </c:pt>
                <c:pt idx="8">
                  <c:v>0.98</c:v>
                </c:pt>
              </c:numCache>
            </c:numRef>
          </c:val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FPGA GFLOPS</c:v>
                </c:pt>
              </c:strCache>
            </c:strRef>
          </c:tx>
          <c:spPr>
            <a:solidFill>
              <a:srgbClr val="C00000"/>
            </a:solidFill>
          </c:spPr>
          <c:cat>
            <c:strRef>
              <c:f>Sheet1!$B$4:$B$12</c:f>
              <c:strCache>
                <c:ptCount val="9"/>
                <c:pt idx="0">
                  <c:v>TSOPF_RS_b162_c3</c:v>
                </c:pt>
                <c:pt idx="1">
                  <c:v>E40r1000</c:v>
                </c:pt>
                <c:pt idx="2">
                  <c:v>Simon/olafu</c:v>
                </c:pt>
                <c:pt idx="3">
                  <c:v>Garon/garon2</c:v>
                </c:pt>
                <c:pt idx="4">
                  <c:v>Mallya/lhr11c</c:v>
                </c:pt>
                <c:pt idx="5">
                  <c:v>Hollinger/mark3jac020sc</c:v>
                </c:pt>
                <c:pt idx="6">
                  <c:v>Bai/dw8192</c:v>
                </c:pt>
                <c:pt idx="7">
                  <c:v>YCheng/psse1</c:v>
                </c:pt>
                <c:pt idx="8">
                  <c:v>GHS_indef/ncvxqp1</c:v>
                </c:pt>
              </c:strCache>
            </c:strRef>
          </c:cat>
          <c:val>
            <c:numRef>
              <c:f>Sheet1!$D$4:$D$12</c:f>
              <c:numCache>
                <c:formatCode>General</c:formatCode>
                <c:ptCount val="9"/>
                <c:pt idx="0">
                  <c:v>9.59</c:v>
                </c:pt>
                <c:pt idx="1">
                  <c:v>9.8700000000000028</c:v>
                </c:pt>
                <c:pt idx="2">
                  <c:v>10.030000000000001</c:v>
                </c:pt>
                <c:pt idx="3">
                  <c:v>8.18</c:v>
                </c:pt>
                <c:pt idx="4">
                  <c:v>5.94</c:v>
                </c:pt>
                <c:pt idx="5">
                  <c:v>3.2800000000000002</c:v>
                </c:pt>
                <c:pt idx="6">
                  <c:v>3.24</c:v>
                </c:pt>
                <c:pt idx="7">
                  <c:v>2.54</c:v>
                </c:pt>
                <c:pt idx="8">
                  <c:v>3.38</c:v>
                </c:pt>
              </c:numCache>
            </c:numRef>
          </c:val>
        </c:ser>
        <c:shape val="cylinder"/>
        <c:axId val="77408512"/>
        <c:axId val="77437184"/>
        <c:axId val="0"/>
      </c:bar3DChart>
      <c:catAx>
        <c:axId val="77408512"/>
        <c:scaling>
          <c:orientation val="minMax"/>
        </c:scaling>
        <c:axPos val="b"/>
        <c:tickLblPos val="nextTo"/>
        <c:txPr>
          <a:bodyPr/>
          <a:lstStyle/>
          <a:p>
            <a:pPr>
              <a:defRPr sz="800"/>
            </a:pPr>
            <a:endParaRPr lang="en-US"/>
          </a:p>
        </c:txPr>
        <c:crossAx val="77437184"/>
        <c:crosses val="autoZero"/>
        <c:auto val="1"/>
        <c:lblAlgn val="ctr"/>
        <c:lblOffset val="100"/>
      </c:catAx>
      <c:valAx>
        <c:axId val="77437184"/>
        <c:scaling>
          <c:orientation val="minMax"/>
        </c:scaling>
        <c:axPos val="l"/>
        <c:majorGridlines/>
        <c:numFmt formatCode="General" sourceLinked="1"/>
        <c:tickLblPos val="nextTo"/>
        <c:crossAx val="774085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9376060550570753"/>
          <c:y val="4.0775268657455566E-2"/>
          <c:w val="0.16786730147103796"/>
          <c:h val="0.11341801614420793"/>
        </c:manualLayout>
      </c:layout>
    </c:legend>
    <c:plotVisOnly val="1"/>
  </c:chart>
  <c:externalData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F89A1BF4-9F8C-4456-8469-65B2E1C219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72C85FD8-0580-4904-AD22-AC71C7BD69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55E69C-E53C-4B43-A1F5-5A49AA56EDB9}" type="slidenum">
              <a:rPr lang="en-US" smtClean="0"/>
              <a:pPr/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51CCC0-C247-44EB-86EA-9B080D433685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2400" y="3124200"/>
            <a:ext cx="5715000" cy="304800"/>
          </a:xfrm>
          <a:prstGeom prst="rect">
            <a:avLst/>
          </a:prstGeom>
          <a:solidFill>
            <a:srgbClr val="990033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00200" y="4800600"/>
            <a:ext cx="7391400" cy="304800"/>
          </a:xfrm>
          <a:prstGeom prst="rect">
            <a:avLst/>
          </a:prstGeom>
          <a:solidFill>
            <a:srgbClr val="990033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0" descr="us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6172200"/>
            <a:ext cx="289560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609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14800"/>
            <a:ext cx="6400800" cy="457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1506B73D-8F4D-4950-9E8D-6640FA475C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3DC96132-4DA8-43C7-B0F9-F233DE475A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21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40386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771900"/>
            <a:ext cx="40386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40386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0C48569C-10FF-4C25-ABE2-A6748D7C9C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21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1A25A750-99F4-4098-A0F1-CE70528092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CSCE 791		April 2, 2010			 </a:t>
            </a:r>
            <a:fld id="{D66A72E2-4E6F-4CA2-99C4-6913909057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787F6C1C-12A6-4834-ABE1-71A68BBA93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5EC9C010-5619-4B68-961F-D8AF8E334F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FD790814-BADA-4AD2-AFDB-079B36FE8D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848B05AF-42CA-4CFE-8665-C5CFBDE6C4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3EE22CFD-498B-463A-A238-942B49352A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8B61ABC0-990D-49B8-9EC7-8D83A7C24F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590800" y="6324600"/>
            <a:ext cx="640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990033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CSCE 791		April 2, 2010			 </a:t>
            </a:r>
            <a:fld id="{58491F8D-FA2A-4354-98D6-7B9AC7DB41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3" name="Picture 8" descr="usc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6200" y="6172200"/>
            <a:ext cx="289560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76200" y="6096000"/>
            <a:ext cx="8991600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76200" y="1295400"/>
            <a:ext cx="8991600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76200" y="457200"/>
            <a:ext cx="8991600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3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herc.cse.sc.edu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828800"/>
            <a:ext cx="8991600" cy="1295400"/>
          </a:xfrm>
        </p:spPr>
        <p:txBody>
          <a:bodyPr/>
          <a:lstStyle/>
          <a:p>
            <a:pPr algn="l" eaLnBrk="1" hangingPunct="1"/>
            <a:r>
              <a:rPr lang="en-US" dirty="0" smtClean="0"/>
              <a:t>Heterogeneous Computing at USC</a:t>
            </a:r>
            <a:br>
              <a:rPr lang="en-US" dirty="0" smtClean="0"/>
            </a:br>
            <a:r>
              <a:rPr lang="en-US" sz="2000" dirty="0" smtClean="0">
                <a:solidFill>
                  <a:srgbClr val="990033"/>
                </a:solidFill>
              </a:rPr>
              <a:t>Dept. of Computer Science and Engineering</a:t>
            </a:r>
            <a:br>
              <a:rPr lang="en-US" sz="2000" dirty="0" smtClean="0">
                <a:solidFill>
                  <a:srgbClr val="990033"/>
                </a:solidFill>
              </a:rPr>
            </a:br>
            <a:r>
              <a:rPr lang="en-US" sz="2000" dirty="0" smtClean="0">
                <a:solidFill>
                  <a:srgbClr val="990033"/>
                </a:solidFill>
              </a:rPr>
              <a:t>University of South Carolina</a:t>
            </a:r>
            <a:endParaRPr lang="en-US" dirty="0" smtClean="0">
              <a:solidFill>
                <a:srgbClr val="990033"/>
              </a:solidFill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19400" y="3810000"/>
            <a:ext cx="6248400" cy="1219200"/>
          </a:xfrm>
        </p:spPr>
        <p:txBody>
          <a:bodyPr/>
          <a:lstStyle/>
          <a:p>
            <a:pPr algn="r" eaLnBrk="1" hangingPunct="1"/>
            <a:r>
              <a:rPr lang="en-US" dirty="0" smtClean="0"/>
              <a:t>Dr. Jason D. Bakos</a:t>
            </a:r>
          </a:p>
          <a:p>
            <a:pPr algn="r" eaLnBrk="1" hangingPunct="1"/>
            <a:r>
              <a:rPr lang="en-US" sz="1600" dirty="0" smtClean="0">
                <a:solidFill>
                  <a:srgbClr val="990033"/>
                </a:solidFill>
              </a:rPr>
              <a:t>Assistant Professor</a:t>
            </a:r>
          </a:p>
          <a:p>
            <a:pPr algn="r" eaLnBrk="1" hangingPunct="1"/>
            <a:r>
              <a:rPr lang="en-US" sz="1600" dirty="0" smtClean="0">
                <a:solidFill>
                  <a:srgbClr val="990033"/>
                </a:solidFill>
              </a:rPr>
              <a:t>Heterogeneous and Reconfigurable Computing Lab (HeRC)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76200"/>
            <a:ext cx="2819400" cy="187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fpga_adc_dac_virtex_hsa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97624" y="0"/>
            <a:ext cx="2170176" cy="1937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fpgazm1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8100"/>
            <a:ext cx="233172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Mother_drei_DB_VS_klei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38400" y="5157787"/>
            <a:ext cx="1905000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" descr="9_SMALL_2004_12_7_13_15_16_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8F7F3"/>
              </a:clrFrom>
              <a:clrTo>
                <a:srgbClr val="F8F7F3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91000" y="50292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48600" y="518160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1200" y="5150358"/>
            <a:ext cx="2057400" cy="1707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58000" y="63963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/>
              <a:t>This material is based upon work supported by the National Science Foundation under Grant Nos. CCF-0844951 and CCF-0915608.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IBM Cell/B.E. Architecture</a:t>
            </a: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47800"/>
            <a:ext cx="563880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Content Placeholder 2"/>
          <p:cNvSpPr>
            <a:spLocks noGrp="1"/>
          </p:cNvSpPr>
          <p:nvPr>
            <p:ph idx="1"/>
          </p:nvPr>
        </p:nvSpPr>
        <p:spPr>
          <a:xfrm>
            <a:off x="5791200" y="1371600"/>
            <a:ext cx="2971800" cy="4648200"/>
          </a:xfrm>
        </p:spPr>
        <p:txBody>
          <a:bodyPr/>
          <a:lstStyle/>
          <a:p>
            <a:pPr eaLnBrk="1" hangingPunct="1"/>
            <a:r>
              <a:rPr lang="en-US" sz="1600" dirty="0" smtClean="0"/>
              <a:t>1 PPE, 8 SPEs</a:t>
            </a:r>
          </a:p>
          <a:p>
            <a:pPr eaLnBrk="1" hangingPunct="1"/>
            <a:endParaRPr lang="en-US" sz="1600" dirty="0" smtClean="0"/>
          </a:p>
          <a:p>
            <a:pPr eaLnBrk="1" hangingPunct="1"/>
            <a:r>
              <a:rPr lang="en-US" sz="1600" dirty="0" smtClean="0"/>
              <a:t>Programmer must manually manage 256K memory and threads invocation on each SPE</a:t>
            </a:r>
          </a:p>
          <a:p>
            <a:pPr eaLnBrk="1" hangingPunct="1"/>
            <a:endParaRPr lang="en-US" sz="1600" dirty="0" smtClean="0"/>
          </a:p>
          <a:p>
            <a:pPr eaLnBrk="1" hangingPunct="1"/>
            <a:r>
              <a:rPr lang="en-US" sz="1600" dirty="0" smtClean="0"/>
              <a:t>Each SPE includes a vector unit like the one on current Intel processors</a:t>
            </a:r>
          </a:p>
          <a:p>
            <a:pPr lvl="1" eaLnBrk="1" hangingPunct="1"/>
            <a:r>
              <a:rPr lang="en-US" sz="1400" dirty="0" smtClean="0"/>
              <a:t>128 bits wide</a:t>
            </a:r>
          </a:p>
          <a:p>
            <a:pPr eaLnBrk="1" hangingPunct="1"/>
            <a:endParaRPr lang="en-US" sz="1400" dirty="0" smtClean="0"/>
          </a:p>
          <a:p>
            <a:pPr eaLnBrk="1" hangingPunct="1"/>
            <a:endParaRPr lang="en-US" sz="14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9" descr="fpgazm1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2057400"/>
            <a:ext cx="25146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17" descr="9_SMALL_2004_12_7_13_15_16_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2EDE7"/>
              </a:clrFrom>
              <a:clrTo>
                <a:srgbClr val="F2EDE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10200" y="2438400"/>
            <a:ext cx="3505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smtClean="0"/>
              <a:t>High-Performance Reconfigurable Computing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Heterogeneous computing with reconfigurable logic, i.e. FPGAs</a:t>
            </a:r>
          </a:p>
        </p:txBody>
      </p:sp>
      <p:pic>
        <p:nvPicPr>
          <p:cNvPr id="23559" name="Picture 7" descr="fpga_adc_dac_virtex_hs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1981200"/>
            <a:ext cx="26670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0" name="Picture 13" descr="Mother_drei_DB_VS_klei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4343400"/>
            <a:ext cx="1905000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Field Programmable Gate Arrays</a:t>
            </a: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209800"/>
            <a:ext cx="4910138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9" descr="fpgazm1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2590800"/>
            <a:ext cx="25146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Programming FPGAs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338263"/>
            <a:ext cx="6629400" cy="474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Heterogeneous Computing with FPGAs</a:t>
            </a:r>
          </a:p>
        </p:txBody>
      </p:sp>
      <p:pic>
        <p:nvPicPr>
          <p:cNvPr id="28676" name="Picture 4" descr="WILDSTAR 4 for PCI-X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1371600"/>
            <a:ext cx="6629400" cy="218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-503507">
            <a:off x="2397125" y="3098800"/>
            <a:ext cx="6477000" cy="31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TextBox 6"/>
          <p:cNvSpPr txBox="1">
            <a:spLocks noChangeArrowheads="1"/>
          </p:cNvSpPr>
          <p:nvPr/>
        </p:nvSpPr>
        <p:spPr bwMode="auto">
          <a:xfrm>
            <a:off x="457200" y="1676400"/>
            <a:ext cx="1828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Annapolis Micro Systems</a:t>
            </a:r>
          </a:p>
          <a:p>
            <a:r>
              <a:rPr lang="en-US"/>
              <a:t>WILDSTAR 2 PRO</a:t>
            </a:r>
          </a:p>
        </p:txBody>
      </p:sp>
      <p:sp>
        <p:nvSpPr>
          <p:cNvPr id="28679" name="TextBox 8"/>
          <p:cNvSpPr txBox="1">
            <a:spLocks noChangeArrowheads="1"/>
          </p:cNvSpPr>
          <p:nvPr/>
        </p:nvSpPr>
        <p:spPr bwMode="auto">
          <a:xfrm>
            <a:off x="533400" y="4191000"/>
            <a:ext cx="1828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GiDEL PROCSTAR III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Heterogeneous Computing with FPGAs</a:t>
            </a: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BFCF7"/>
              </a:clrFrom>
              <a:clrTo>
                <a:srgbClr val="FBFCF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9200" y="1571625"/>
            <a:ext cx="68580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TextBox 5"/>
          <p:cNvSpPr txBox="1">
            <a:spLocks noChangeArrowheads="1"/>
          </p:cNvSpPr>
          <p:nvPr/>
        </p:nvSpPr>
        <p:spPr bwMode="auto">
          <a:xfrm>
            <a:off x="1219200" y="1295400"/>
            <a:ext cx="1676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Convey HC-1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Heterogeneous Computing with GPUs</a:t>
            </a:r>
          </a:p>
        </p:txBody>
      </p:sp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84400"/>
            <a:ext cx="8126413" cy="36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Box 8"/>
          <p:cNvSpPr txBox="1">
            <a:spLocks noChangeArrowheads="1"/>
          </p:cNvSpPr>
          <p:nvPr/>
        </p:nvSpPr>
        <p:spPr bwMode="auto">
          <a:xfrm>
            <a:off x="609600" y="1600200"/>
            <a:ext cx="335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NVIDIA Tesla S1070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Heterogeneous Computing now Mainstream:</a:t>
            </a:r>
            <a:br>
              <a:rPr lang="en-US" sz="2400" smtClean="0"/>
            </a:br>
            <a:r>
              <a:rPr lang="en-US" sz="2400" smtClean="0"/>
              <a:t>IBM Roadrunner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38862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400" dirty="0" smtClean="0"/>
              <a:t>Los Alamos, fastest computer in the world in 2008 (still in Top 10)</a:t>
            </a:r>
          </a:p>
          <a:p>
            <a:pPr eaLnBrk="1" hangingPunct="1">
              <a:lnSpc>
                <a:spcPct val="90000"/>
              </a:lnSpc>
            </a:pPr>
            <a:r>
              <a:rPr lang="en-US" sz="1400" dirty="0" smtClean="0"/>
              <a:t>6,480 AMD </a:t>
            </a:r>
            <a:r>
              <a:rPr lang="en-US" sz="1400" dirty="0" err="1" smtClean="0"/>
              <a:t>Opteron</a:t>
            </a:r>
            <a:r>
              <a:rPr lang="en-US" sz="1400" dirty="0" smtClean="0"/>
              <a:t> (dual core) CPUs</a:t>
            </a:r>
          </a:p>
          <a:p>
            <a:pPr eaLnBrk="1" hangingPunct="1">
              <a:lnSpc>
                <a:spcPct val="90000"/>
              </a:lnSpc>
            </a:pPr>
            <a:r>
              <a:rPr lang="en-US" sz="1400" dirty="0" smtClean="0"/>
              <a:t>12,960 </a:t>
            </a:r>
            <a:r>
              <a:rPr lang="en-US" sz="1400" dirty="0" err="1" smtClean="0"/>
              <a:t>PowerXCell</a:t>
            </a:r>
            <a:r>
              <a:rPr lang="en-US" sz="1400" dirty="0" smtClean="0"/>
              <a:t> 8i GPUs</a:t>
            </a:r>
          </a:p>
          <a:p>
            <a:pPr eaLnBrk="1" hangingPunct="1">
              <a:lnSpc>
                <a:spcPct val="90000"/>
              </a:lnSpc>
            </a:pPr>
            <a:r>
              <a:rPr lang="en-US" sz="1400" dirty="0" smtClean="0"/>
              <a:t>Each blade contains 2 </a:t>
            </a:r>
            <a:r>
              <a:rPr lang="en-US" sz="1400" dirty="0" err="1" smtClean="0"/>
              <a:t>Operons</a:t>
            </a:r>
            <a:r>
              <a:rPr lang="en-US" sz="1400" dirty="0" smtClean="0"/>
              <a:t> and 4 Cells</a:t>
            </a:r>
          </a:p>
          <a:p>
            <a:pPr eaLnBrk="1" hangingPunct="1">
              <a:lnSpc>
                <a:spcPct val="90000"/>
              </a:lnSpc>
            </a:pPr>
            <a:r>
              <a:rPr lang="en-US" sz="1400" dirty="0" smtClean="0"/>
              <a:t>296 racks</a:t>
            </a:r>
          </a:p>
          <a:p>
            <a:pPr eaLnBrk="1" hangingPunct="1">
              <a:lnSpc>
                <a:spcPct val="90000"/>
              </a:lnSpc>
            </a:pPr>
            <a:endParaRPr lang="en-US" sz="1400" dirty="0" smtClean="0"/>
          </a:p>
          <a:p>
            <a:pPr eaLnBrk="1" hangingPunct="1">
              <a:lnSpc>
                <a:spcPct val="90000"/>
              </a:lnSpc>
            </a:pPr>
            <a:r>
              <a:rPr lang="en-US" sz="1400" dirty="0" smtClean="0"/>
              <a:t>First ever </a:t>
            </a:r>
            <a:r>
              <a:rPr lang="en-US" sz="1400" dirty="0" err="1" smtClean="0"/>
              <a:t>petaflop</a:t>
            </a:r>
            <a:r>
              <a:rPr lang="en-US" sz="1400" dirty="0" smtClean="0"/>
              <a:t> machine (2008)</a:t>
            </a:r>
          </a:p>
          <a:p>
            <a:pPr eaLnBrk="1" hangingPunct="1">
              <a:lnSpc>
                <a:spcPct val="90000"/>
              </a:lnSpc>
            </a:pPr>
            <a:endParaRPr lang="en-US" sz="1400" dirty="0" smtClean="0"/>
          </a:p>
          <a:p>
            <a:pPr eaLnBrk="1" hangingPunct="1">
              <a:lnSpc>
                <a:spcPct val="90000"/>
              </a:lnSpc>
            </a:pPr>
            <a:r>
              <a:rPr lang="en-US" sz="1400" dirty="0" smtClean="0"/>
              <a:t>1.71 </a:t>
            </a:r>
            <a:r>
              <a:rPr lang="en-US" sz="1400" dirty="0" err="1" smtClean="0"/>
              <a:t>petaflops</a:t>
            </a:r>
            <a:r>
              <a:rPr lang="en-US" sz="1400" dirty="0" smtClean="0"/>
              <a:t> peak (1.7 billion million </a:t>
            </a:r>
            <a:r>
              <a:rPr lang="en-US" sz="1400" dirty="0" err="1" smtClean="0"/>
              <a:t>fp</a:t>
            </a:r>
            <a:r>
              <a:rPr lang="en-US" sz="1400" dirty="0" smtClean="0"/>
              <a:t> operations per second)</a:t>
            </a:r>
          </a:p>
          <a:p>
            <a:pPr eaLnBrk="1" hangingPunct="1">
              <a:lnSpc>
                <a:spcPct val="90000"/>
              </a:lnSpc>
            </a:pPr>
            <a:r>
              <a:rPr lang="en-US" sz="1400" dirty="0" smtClean="0"/>
              <a:t>2.35 MW (not including cooling)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200" dirty="0" smtClean="0"/>
              <a:t>Lake Murray hydroelectric plant produces ~150 MW (peak)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200" dirty="0" smtClean="0"/>
              <a:t>Lake Murray coal plant (</a:t>
            </a:r>
            <a:r>
              <a:rPr lang="en-US" sz="1200" dirty="0" err="1" smtClean="0"/>
              <a:t>McMeekin</a:t>
            </a:r>
            <a:r>
              <a:rPr lang="en-US" sz="1200" dirty="0" smtClean="0"/>
              <a:t> Station) produces ~300 MW (peak)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200" dirty="0" smtClean="0"/>
              <a:t>Catawba Nuclear Station near Rock Hill produces 2258 MW</a:t>
            </a:r>
          </a:p>
        </p:txBody>
      </p:sp>
      <p:pic>
        <p:nvPicPr>
          <p:cNvPr id="3174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1524000"/>
            <a:ext cx="4648200" cy="30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Research Problems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smtClean="0"/>
              <a:t>What is the best way to design coprocessors?  How can we make them faster and easier to program?</a:t>
            </a:r>
          </a:p>
          <a:p>
            <a:pPr lvl="1"/>
            <a:r>
              <a:rPr lang="en-US" sz="1200" dirty="0" smtClean="0"/>
              <a:t>Approach:  Perform design-space exploration using simulations, mostly in the hands of big companies</a:t>
            </a:r>
          </a:p>
          <a:p>
            <a:endParaRPr lang="en-US" sz="1400" dirty="0" smtClean="0"/>
          </a:p>
          <a:p>
            <a:r>
              <a:rPr lang="en-US" sz="1400" dirty="0" smtClean="0"/>
              <a:t>What is the best way to design heterogeneous machines?  How do we interconnect the CPU and coprocessors?</a:t>
            </a:r>
          </a:p>
          <a:p>
            <a:pPr lvl="1"/>
            <a:r>
              <a:rPr lang="en-US" sz="1200" dirty="0" smtClean="0"/>
              <a:t>Approach: PCI-express was the enabler of modern heterogeneous systems and QPI and </a:t>
            </a:r>
            <a:r>
              <a:rPr lang="en-US" sz="1200" dirty="0" err="1" smtClean="0"/>
              <a:t>Hypertransport</a:t>
            </a:r>
            <a:r>
              <a:rPr lang="en-US" sz="1200" dirty="0" smtClean="0"/>
              <a:t> may make things even easier in the future</a:t>
            </a:r>
          </a:p>
          <a:p>
            <a:pPr lvl="1"/>
            <a:r>
              <a:rPr lang="en-US" sz="1200" dirty="0" smtClean="0"/>
              <a:t>However, scalability is still a major problem, right now people use hierarchical systems</a:t>
            </a:r>
          </a:p>
          <a:p>
            <a:pPr lvl="1"/>
            <a:endParaRPr lang="en-US" sz="1200" dirty="0" smtClean="0"/>
          </a:p>
          <a:p>
            <a:r>
              <a:rPr lang="en-US" sz="1400" dirty="0" smtClean="0"/>
              <a:t>How well do certain types of (scientific) programs run on heterogeneous machines?  What benefit should we expect?</a:t>
            </a:r>
          </a:p>
          <a:p>
            <a:pPr lvl="1"/>
            <a:r>
              <a:rPr lang="en-US" sz="1200" dirty="0" smtClean="0"/>
              <a:t>Approach:  Perform “by hand” acceleration of specific applications and report results</a:t>
            </a:r>
          </a:p>
          <a:p>
            <a:endParaRPr lang="en-US" sz="1400" dirty="0" smtClean="0"/>
          </a:p>
          <a:p>
            <a:r>
              <a:rPr lang="en-US" sz="1400" dirty="0" smtClean="0"/>
              <a:t>How do you modify an arbitrary program to run on a heterogeneous machine?</a:t>
            </a:r>
          </a:p>
          <a:p>
            <a:pPr lvl="1"/>
            <a:r>
              <a:rPr lang="en-US" sz="1200" dirty="0" smtClean="0"/>
              <a:t>Approach:  Same as above, but use these experiences to develop new development tools and methodologies that are general-purpose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Group:  HeRC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4419600" y="1371600"/>
            <a:ext cx="4267200" cy="4648200"/>
          </a:xfrm>
        </p:spPr>
        <p:txBody>
          <a:bodyPr/>
          <a:lstStyle/>
          <a:p>
            <a:r>
              <a:rPr lang="en-US" sz="1600" b="1" dirty="0" smtClean="0">
                <a:solidFill>
                  <a:srgbClr val="990033"/>
                </a:solidFill>
              </a:rPr>
              <a:t>Applications work</a:t>
            </a:r>
          </a:p>
          <a:p>
            <a:pPr lvl="1"/>
            <a:r>
              <a:rPr lang="en-US" sz="1400" dirty="0" smtClean="0"/>
              <a:t>Computational </a:t>
            </a:r>
            <a:r>
              <a:rPr lang="en-US" sz="1400" dirty="0" err="1" smtClean="0"/>
              <a:t>phylogenetics</a:t>
            </a:r>
            <a:r>
              <a:rPr lang="en-US" sz="1400" dirty="0" smtClean="0"/>
              <a:t> (FPGA/GPU)</a:t>
            </a:r>
          </a:p>
          <a:p>
            <a:pPr lvl="2"/>
            <a:r>
              <a:rPr lang="en-US" sz="1100" dirty="0" smtClean="0"/>
              <a:t>GRAPPA and MrBayes</a:t>
            </a:r>
          </a:p>
          <a:p>
            <a:pPr lvl="1"/>
            <a:r>
              <a:rPr lang="en-US" sz="1400" dirty="0" smtClean="0"/>
              <a:t>Sparse linear algebra (FPGA/GPU)</a:t>
            </a:r>
          </a:p>
          <a:p>
            <a:pPr lvl="2"/>
            <a:r>
              <a:rPr lang="en-US" sz="1100" dirty="0" smtClean="0"/>
              <a:t>Matrix-vector multiply, double-precision accumulators</a:t>
            </a:r>
          </a:p>
          <a:p>
            <a:pPr lvl="1"/>
            <a:r>
              <a:rPr lang="en-US" sz="1400" dirty="0" smtClean="0"/>
              <a:t>Data mining (FPGA/GPU)</a:t>
            </a:r>
          </a:p>
          <a:p>
            <a:pPr lvl="1"/>
            <a:r>
              <a:rPr lang="en-US" sz="1400" dirty="0" smtClean="0"/>
              <a:t>Logic minimization (GPU)</a:t>
            </a:r>
          </a:p>
          <a:p>
            <a:pPr lvl="1"/>
            <a:endParaRPr lang="en-US" sz="1400" b="1" dirty="0" smtClean="0">
              <a:solidFill>
                <a:srgbClr val="990033"/>
              </a:solidFill>
            </a:endParaRPr>
          </a:p>
          <a:p>
            <a:r>
              <a:rPr lang="en-US" sz="1600" b="1" dirty="0" smtClean="0">
                <a:solidFill>
                  <a:srgbClr val="990033"/>
                </a:solidFill>
              </a:rPr>
              <a:t>System architecture</a:t>
            </a:r>
          </a:p>
          <a:p>
            <a:pPr lvl="1"/>
            <a:r>
              <a:rPr lang="en-US" sz="1400" dirty="0" smtClean="0"/>
              <a:t>Multi-FPGA interconnects</a:t>
            </a:r>
          </a:p>
          <a:p>
            <a:pPr lvl="1"/>
            <a:endParaRPr lang="en-US" sz="1400" dirty="0" smtClean="0"/>
          </a:p>
          <a:p>
            <a:r>
              <a:rPr lang="en-US" sz="1600" b="1" dirty="0" smtClean="0">
                <a:solidFill>
                  <a:srgbClr val="990033"/>
                </a:solidFill>
              </a:rPr>
              <a:t>Tools</a:t>
            </a:r>
          </a:p>
          <a:p>
            <a:pPr lvl="1"/>
            <a:r>
              <a:rPr lang="en-US" sz="1400" dirty="0" smtClean="0"/>
              <a:t>Automatic partitioning (PATHS)</a:t>
            </a:r>
          </a:p>
          <a:p>
            <a:pPr lvl="1"/>
            <a:r>
              <a:rPr lang="en-US" sz="1400" dirty="0" smtClean="0"/>
              <a:t>Micro-architectural simulation for code tuning</a:t>
            </a:r>
          </a:p>
        </p:txBody>
      </p:sp>
      <p:graphicFrame>
        <p:nvGraphicFramePr>
          <p:cNvPr id="6" name="Chart 5"/>
          <p:cNvGraphicFramePr/>
          <p:nvPr/>
        </p:nvGraphicFramePr>
        <p:xfrm>
          <a:off x="0" y="1676400"/>
          <a:ext cx="44958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Heterogeneous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Subfield of computer architecture</a:t>
            </a:r>
          </a:p>
          <a:p>
            <a:endParaRPr lang="en-US" dirty="0" smtClean="0"/>
          </a:p>
          <a:p>
            <a:r>
              <a:rPr lang="en-US" dirty="0" smtClean="0"/>
              <a:t>Mix general-purpose CPUs with specialized processors</a:t>
            </a:r>
          </a:p>
          <a:p>
            <a:endParaRPr lang="en-US" dirty="0" smtClean="0"/>
          </a:p>
          <a:p>
            <a:r>
              <a:rPr lang="en-US" dirty="0" smtClean="0"/>
              <a:t>Becoming increasingly popular with high integration densities</a:t>
            </a:r>
          </a:p>
          <a:p>
            <a:endParaRPr lang="en-US" dirty="0" smtClean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Explore the use of specialized processor designs that are designed with radically different designs than traditional CPUs</a:t>
            </a:r>
          </a:p>
          <a:p>
            <a:pPr lvl="1"/>
            <a:r>
              <a:rPr lang="en-US" dirty="0" smtClean="0"/>
              <a:t>Develop new programming models and methodologies for these processors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 Phylogenies</a:t>
            </a:r>
          </a:p>
        </p:txBody>
      </p:sp>
      <p:sp>
        <p:nvSpPr>
          <p:cNvPr id="33796" name="Text Box 9"/>
          <p:cNvSpPr txBox="1">
            <a:spLocks noChangeArrowheads="1"/>
          </p:cNvSpPr>
          <p:nvPr/>
        </p:nvSpPr>
        <p:spPr bwMode="auto">
          <a:xfrm>
            <a:off x="2133600" y="1600200"/>
            <a:ext cx="1371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/>
              <a:t>genus Drosophila</a:t>
            </a:r>
          </a:p>
        </p:txBody>
      </p:sp>
      <p:pic>
        <p:nvPicPr>
          <p:cNvPr id="3379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7800" y="1143000"/>
            <a:ext cx="6477000" cy="490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  <p:transition advTm="33938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Line 27"/>
          <p:cNvSpPr>
            <a:spLocks noChangeShapeType="1"/>
          </p:cNvSpPr>
          <p:nvPr/>
        </p:nvSpPr>
        <p:spPr bwMode="auto">
          <a:xfrm flipH="1">
            <a:off x="990600" y="1635125"/>
            <a:ext cx="914400" cy="498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 Phylogenies</a:t>
            </a:r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flipH="1">
            <a:off x="1657350" y="1719263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2" name="Oval 6"/>
          <p:cNvSpPr>
            <a:spLocks noChangeArrowheads="1"/>
          </p:cNvSpPr>
          <p:nvPr/>
        </p:nvSpPr>
        <p:spPr bwMode="auto">
          <a:xfrm>
            <a:off x="1828800" y="1447800"/>
            <a:ext cx="290513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>
            <a:off x="2073275" y="1703388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4" name="Oval 8"/>
          <p:cNvSpPr>
            <a:spLocks noChangeArrowheads="1"/>
          </p:cNvSpPr>
          <p:nvPr/>
        </p:nvSpPr>
        <p:spPr bwMode="auto">
          <a:xfrm>
            <a:off x="1428750" y="2070100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Oval 9"/>
          <p:cNvSpPr>
            <a:spLocks noChangeArrowheads="1"/>
          </p:cNvSpPr>
          <p:nvPr/>
        </p:nvSpPr>
        <p:spPr bwMode="auto">
          <a:xfrm>
            <a:off x="2363788" y="2066925"/>
            <a:ext cx="290512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 flipH="1">
            <a:off x="2190750" y="2328863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>
            <a:off x="2606675" y="2312988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8" name="Oval 12"/>
          <p:cNvSpPr>
            <a:spLocks noChangeArrowheads="1"/>
          </p:cNvSpPr>
          <p:nvPr/>
        </p:nvSpPr>
        <p:spPr bwMode="auto">
          <a:xfrm>
            <a:off x="1962150" y="2679700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Line 13"/>
          <p:cNvSpPr>
            <a:spLocks noChangeShapeType="1"/>
          </p:cNvSpPr>
          <p:nvPr/>
        </p:nvSpPr>
        <p:spPr bwMode="auto">
          <a:xfrm flipH="1">
            <a:off x="2722563" y="2928938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>
            <a:off x="3138488" y="2913063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1" name="Oval 15"/>
          <p:cNvSpPr>
            <a:spLocks noChangeArrowheads="1"/>
          </p:cNvSpPr>
          <p:nvPr/>
        </p:nvSpPr>
        <p:spPr bwMode="auto">
          <a:xfrm>
            <a:off x="2493963" y="3279775"/>
            <a:ext cx="290512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 flipH="1">
            <a:off x="3254375" y="3529013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3" name="Line 17"/>
          <p:cNvSpPr>
            <a:spLocks noChangeShapeType="1"/>
          </p:cNvSpPr>
          <p:nvPr/>
        </p:nvSpPr>
        <p:spPr bwMode="auto">
          <a:xfrm>
            <a:off x="3670300" y="3513138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4" name="Oval 18"/>
          <p:cNvSpPr>
            <a:spLocks noChangeArrowheads="1"/>
          </p:cNvSpPr>
          <p:nvPr/>
        </p:nvSpPr>
        <p:spPr bwMode="auto">
          <a:xfrm>
            <a:off x="3025775" y="3879850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5" name="Oval 19"/>
          <p:cNvSpPr>
            <a:spLocks noChangeArrowheads="1"/>
          </p:cNvSpPr>
          <p:nvPr/>
        </p:nvSpPr>
        <p:spPr bwMode="auto">
          <a:xfrm>
            <a:off x="3863975" y="3879850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6" name="Text Box 20"/>
          <p:cNvSpPr txBox="1">
            <a:spLocks noChangeArrowheads="1"/>
          </p:cNvSpPr>
          <p:nvPr/>
        </p:nvSpPr>
        <p:spPr bwMode="auto">
          <a:xfrm>
            <a:off x="1371600" y="20574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g1</a:t>
            </a:r>
          </a:p>
        </p:txBody>
      </p:sp>
      <p:sp>
        <p:nvSpPr>
          <p:cNvPr id="34837" name="Text Box 21"/>
          <p:cNvSpPr txBox="1">
            <a:spLocks noChangeArrowheads="1"/>
          </p:cNvSpPr>
          <p:nvPr/>
        </p:nvSpPr>
        <p:spPr bwMode="auto">
          <a:xfrm>
            <a:off x="1905000" y="26670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g2</a:t>
            </a:r>
          </a:p>
        </p:txBody>
      </p:sp>
      <p:sp>
        <p:nvSpPr>
          <p:cNvPr id="34838" name="Text Box 22"/>
          <p:cNvSpPr txBox="1">
            <a:spLocks noChangeArrowheads="1"/>
          </p:cNvSpPr>
          <p:nvPr/>
        </p:nvSpPr>
        <p:spPr bwMode="auto">
          <a:xfrm>
            <a:off x="2438400" y="32766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g5</a:t>
            </a:r>
          </a:p>
        </p:txBody>
      </p:sp>
      <p:sp>
        <p:nvSpPr>
          <p:cNvPr id="34839" name="Text Box 23"/>
          <p:cNvSpPr txBox="1">
            <a:spLocks noChangeArrowheads="1"/>
          </p:cNvSpPr>
          <p:nvPr/>
        </p:nvSpPr>
        <p:spPr bwMode="auto">
          <a:xfrm>
            <a:off x="2971800" y="38862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g4</a:t>
            </a:r>
          </a:p>
        </p:txBody>
      </p:sp>
      <p:sp>
        <p:nvSpPr>
          <p:cNvPr id="34840" name="Text Box 24"/>
          <p:cNvSpPr txBox="1">
            <a:spLocks noChangeArrowheads="1"/>
          </p:cNvSpPr>
          <p:nvPr/>
        </p:nvSpPr>
        <p:spPr bwMode="auto">
          <a:xfrm>
            <a:off x="3810000" y="38862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g6</a:t>
            </a:r>
          </a:p>
        </p:txBody>
      </p:sp>
      <p:sp>
        <p:nvSpPr>
          <p:cNvPr id="34841" name="Oval 25"/>
          <p:cNvSpPr>
            <a:spLocks noChangeArrowheads="1"/>
          </p:cNvSpPr>
          <p:nvPr/>
        </p:nvSpPr>
        <p:spPr bwMode="auto">
          <a:xfrm>
            <a:off x="742950" y="2071688"/>
            <a:ext cx="290513" cy="2905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2" name="Text Box 26"/>
          <p:cNvSpPr txBox="1">
            <a:spLocks noChangeArrowheads="1"/>
          </p:cNvSpPr>
          <p:nvPr/>
        </p:nvSpPr>
        <p:spPr bwMode="auto">
          <a:xfrm>
            <a:off x="685800" y="2058988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g3</a:t>
            </a:r>
          </a:p>
        </p:txBody>
      </p:sp>
      <p:sp>
        <p:nvSpPr>
          <p:cNvPr id="34843" name="Oval 28"/>
          <p:cNvSpPr>
            <a:spLocks noChangeArrowheads="1"/>
          </p:cNvSpPr>
          <p:nvPr/>
        </p:nvSpPr>
        <p:spPr bwMode="auto">
          <a:xfrm>
            <a:off x="2897188" y="2676525"/>
            <a:ext cx="290512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4" name="Oval 29"/>
          <p:cNvSpPr>
            <a:spLocks noChangeArrowheads="1"/>
          </p:cNvSpPr>
          <p:nvPr/>
        </p:nvSpPr>
        <p:spPr bwMode="auto">
          <a:xfrm>
            <a:off x="3429000" y="3276600"/>
            <a:ext cx="290513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5" name="Line 31"/>
          <p:cNvSpPr>
            <a:spLocks noChangeShapeType="1"/>
          </p:cNvSpPr>
          <p:nvPr/>
        </p:nvSpPr>
        <p:spPr bwMode="auto">
          <a:xfrm flipH="1">
            <a:off x="5522913" y="1947863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6" name="Line 33"/>
          <p:cNvSpPr>
            <a:spLocks noChangeShapeType="1"/>
          </p:cNvSpPr>
          <p:nvPr/>
        </p:nvSpPr>
        <p:spPr bwMode="auto">
          <a:xfrm>
            <a:off x="5938838" y="1931988"/>
            <a:ext cx="822325" cy="430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7" name="Line 34"/>
          <p:cNvSpPr>
            <a:spLocks noChangeShapeType="1"/>
          </p:cNvSpPr>
          <p:nvPr/>
        </p:nvSpPr>
        <p:spPr bwMode="auto">
          <a:xfrm flipH="1">
            <a:off x="4932363" y="1855788"/>
            <a:ext cx="858837" cy="430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8" name="Oval 35"/>
          <p:cNvSpPr>
            <a:spLocks noChangeArrowheads="1"/>
          </p:cNvSpPr>
          <p:nvPr/>
        </p:nvSpPr>
        <p:spPr bwMode="auto">
          <a:xfrm>
            <a:off x="4703763" y="2255838"/>
            <a:ext cx="290512" cy="2905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9" name="Text Box 36"/>
          <p:cNvSpPr txBox="1">
            <a:spLocks noChangeArrowheads="1"/>
          </p:cNvSpPr>
          <p:nvPr/>
        </p:nvSpPr>
        <p:spPr bwMode="auto">
          <a:xfrm>
            <a:off x="5770563" y="28956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g5</a:t>
            </a:r>
          </a:p>
        </p:txBody>
      </p:sp>
      <p:sp>
        <p:nvSpPr>
          <p:cNvPr id="34850" name="Text Box 37"/>
          <p:cNvSpPr txBox="1">
            <a:spLocks noChangeArrowheads="1"/>
          </p:cNvSpPr>
          <p:nvPr/>
        </p:nvSpPr>
        <p:spPr bwMode="auto">
          <a:xfrm>
            <a:off x="4648200" y="2252663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g4</a:t>
            </a:r>
          </a:p>
        </p:txBody>
      </p:sp>
      <p:sp>
        <p:nvSpPr>
          <p:cNvPr id="34851" name="Line 38"/>
          <p:cNvSpPr>
            <a:spLocks noChangeShapeType="1"/>
          </p:cNvSpPr>
          <p:nvPr/>
        </p:nvSpPr>
        <p:spPr bwMode="auto">
          <a:xfrm flipH="1">
            <a:off x="5180013" y="2500313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52" name="Line 39"/>
          <p:cNvSpPr>
            <a:spLocks noChangeShapeType="1"/>
          </p:cNvSpPr>
          <p:nvPr/>
        </p:nvSpPr>
        <p:spPr bwMode="auto">
          <a:xfrm>
            <a:off x="5595938" y="2484438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53" name="Oval 40"/>
          <p:cNvSpPr>
            <a:spLocks noChangeArrowheads="1"/>
          </p:cNvSpPr>
          <p:nvPr/>
        </p:nvSpPr>
        <p:spPr bwMode="auto">
          <a:xfrm>
            <a:off x="4951413" y="2851150"/>
            <a:ext cx="290512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Oval 41"/>
          <p:cNvSpPr>
            <a:spLocks noChangeArrowheads="1"/>
          </p:cNvSpPr>
          <p:nvPr/>
        </p:nvSpPr>
        <p:spPr bwMode="auto">
          <a:xfrm>
            <a:off x="5789613" y="2851150"/>
            <a:ext cx="290512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5" name="Text Box 42"/>
          <p:cNvSpPr txBox="1">
            <a:spLocks noChangeArrowheads="1"/>
          </p:cNvSpPr>
          <p:nvPr/>
        </p:nvSpPr>
        <p:spPr bwMode="auto">
          <a:xfrm>
            <a:off x="4897438" y="28575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g1</a:t>
            </a:r>
          </a:p>
        </p:txBody>
      </p:sp>
      <p:sp>
        <p:nvSpPr>
          <p:cNvPr id="34856" name="Text Box 43"/>
          <p:cNvSpPr txBox="1">
            <a:spLocks noChangeArrowheads="1"/>
          </p:cNvSpPr>
          <p:nvPr/>
        </p:nvSpPr>
        <p:spPr bwMode="auto">
          <a:xfrm>
            <a:off x="5735638" y="28575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g3</a:t>
            </a:r>
          </a:p>
        </p:txBody>
      </p:sp>
      <p:sp>
        <p:nvSpPr>
          <p:cNvPr id="34857" name="Oval 44"/>
          <p:cNvSpPr>
            <a:spLocks noChangeArrowheads="1"/>
          </p:cNvSpPr>
          <p:nvPr/>
        </p:nvSpPr>
        <p:spPr bwMode="auto">
          <a:xfrm>
            <a:off x="6761163" y="2286000"/>
            <a:ext cx="290512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8" name="Line 45"/>
          <p:cNvSpPr>
            <a:spLocks noChangeShapeType="1"/>
          </p:cNvSpPr>
          <p:nvPr/>
        </p:nvSpPr>
        <p:spPr bwMode="auto">
          <a:xfrm flipH="1">
            <a:off x="6588125" y="2547938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59" name="Line 46"/>
          <p:cNvSpPr>
            <a:spLocks noChangeShapeType="1"/>
          </p:cNvSpPr>
          <p:nvPr/>
        </p:nvSpPr>
        <p:spPr bwMode="auto">
          <a:xfrm>
            <a:off x="7004050" y="2532063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60" name="Oval 47"/>
          <p:cNvSpPr>
            <a:spLocks noChangeArrowheads="1"/>
          </p:cNvSpPr>
          <p:nvPr/>
        </p:nvSpPr>
        <p:spPr bwMode="auto">
          <a:xfrm>
            <a:off x="6359525" y="2898775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1" name="Oval 48"/>
          <p:cNvSpPr>
            <a:spLocks noChangeArrowheads="1"/>
          </p:cNvSpPr>
          <p:nvPr/>
        </p:nvSpPr>
        <p:spPr bwMode="auto">
          <a:xfrm>
            <a:off x="7294563" y="2895600"/>
            <a:ext cx="290512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2" name="Line 49"/>
          <p:cNvSpPr>
            <a:spLocks noChangeShapeType="1"/>
          </p:cNvSpPr>
          <p:nvPr/>
        </p:nvSpPr>
        <p:spPr bwMode="auto">
          <a:xfrm flipH="1">
            <a:off x="7119938" y="3148013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63" name="Oval 50"/>
          <p:cNvSpPr>
            <a:spLocks noChangeArrowheads="1"/>
          </p:cNvSpPr>
          <p:nvPr/>
        </p:nvSpPr>
        <p:spPr bwMode="auto">
          <a:xfrm>
            <a:off x="6891338" y="3498850"/>
            <a:ext cx="290512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4" name="Text Box 51"/>
          <p:cNvSpPr txBox="1">
            <a:spLocks noChangeArrowheads="1"/>
          </p:cNvSpPr>
          <p:nvPr/>
        </p:nvSpPr>
        <p:spPr bwMode="auto">
          <a:xfrm>
            <a:off x="6302375" y="2886075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g2</a:t>
            </a:r>
          </a:p>
        </p:txBody>
      </p:sp>
      <p:sp>
        <p:nvSpPr>
          <p:cNvPr id="34865" name="Text Box 52"/>
          <p:cNvSpPr txBox="1">
            <a:spLocks noChangeArrowheads="1"/>
          </p:cNvSpPr>
          <p:nvPr/>
        </p:nvSpPr>
        <p:spPr bwMode="auto">
          <a:xfrm>
            <a:off x="6835775" y="3495675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g5</a:t>
            </a:r>
          </a:p>
        </p:txBody>
      </p:sp>
      <p:sp>
        <p:nvSpPr>
          <p:cNvPr id="34866" name="Line 53"/>
          <p:cNvSpPr>
            <a:spLocks noChangeShapeType="1"/>
          </p:cNvSpPr>
          <p:nvPr/>
        </p:nvSpPr>
        <p:spPr bwMode="auto">
          <a:xfrm>
            <a:off x="7535863" y="3136900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67" name="Oval 54"/>
          <p:cNvSpPr>
            <a:spLocks noChangeArrowheads="1"/>
          </p:cNvSpPr>
          <p:nvPr/>
        </p:nvSpPr>
        <p:spPr bwMode="auto">
          <a:xfrm>
            <a:off x="7729538" y="3503613"/>
            <a:ext cx="290512" cy="2905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8" name="Text Box 55"/>
          <p:cNvSpPr txBox="1">
            <a:spLocks noChangeArrowheads="1"/>
          </p:cNvSpPr>
          <p:nvPr/>
        </p:nvSpPr>
        <p:spPr bwMode="auto">
          <a:xfrm>
            <a:off x="7675563" y="3509963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g6</a:t>
            </a:r>
          </a:p>
        </p:txBody>
      </p:sp>
      <p:sp>
        <p:nvSpPr>
          <p:cNvPr id="34869" name="Oval 56"/>
          <p:cNvSpPr>
            <a:spLocks noChangeArrowheads="1"/>
          </p:cNvSpPr>
          <p:nvPr/>
        </p:nvSpPr>
        <p:spPr bwMode="auto">
          <a:xfrm>
            <a:off x="5354638" y="2247900"/>
            <a:ext cx="290512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70" name="Line 58"/>
          <p:cNvSpPr>
            <a:spLocks noChangeShapeType="1"/>
          </p:cNvSpPr>
          <p:nvPr/>
        </p:nvSpPr>
        <p:spPr bwMode="auto">
          <a:xfrm flipH="1">
            <a:off x="5715000" y="4371975"/>
            <a:ext cx="1235075" cy="581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71" name="Line 59"/>
          <p:cNvSpPr>
            <a:spLocks noChangeShapeType="1"/>
          </p:cNvSpPr>
          <p:nvPr/>
        </p:nvSpPr>
        <p:spPr bwMode="auto">
          <a:xfrm>
            <a:off x="7010400" y="4419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72" name="Text Box 60"/>
          <p:cNvSpPr txBox="1">
            <a:spLocks noChangeArrowheads="1"/>
          </p:cNvSpPr>
          <p:nvPr/>
        </p:nvSpPr>
        <p:spPr bwMode="auto">
          <a:xfrm>
            <a:off x="7273925" y="55626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g5</a:t>
            </a:r>
          </a:p>
        </p:txBody>
      </p:sp>
      <p:sp>
        <p:nvSpPr>
          <p:cNvPr id="34873" name="Line 61"/>
          <p:cNvSpPr>
            <a:spLocks noChangeShapeType="1"/>
          </p:cNvSpPr>
          <p:nvPr/>
        </p:nvSpPr>
        <p:spPr bwMode="auto">
          <a:xfrm flipH="1">
            <a:off x="6683375" y="5167313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74" name="Line 62"/>
          <p:cNvSpPr>
            <a:spLocks noChangeShapeType="1"/>
          </p:cNvSpPr>
          <p:nvPr/>
        </p:nvSpPr>
        <p:spPr bwMode="auto">
          <a:xfrm>
            <a:off x="7099300" y="5151438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75" name="Oval 63"/>
          <p:cNvSpPr>
            <a:spLocks noChangeArrowheads="1"/>
          </p:cNvSpPr>
          <p:nvPr/>
        </p:nvSpPr>
        <p:spPr bwMode="auto">
          <a:xfrm>
            <a:off x="6454775" y="5518150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76" name="Oval 64"/>
          <p:cNvSpPr>
            <a:spLocks noChangeArrowheads="1"/>
          </p:cNvSpPr>
          <p:nvPr/>
        </p:nvSpPr>
        <p:spPr bwMode="auto">
          <a:xfrm>
            <a:off x="7292975" y="5518150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77" name="Text Box 65"/>
          <p:cNvSpPr txBox="1">
            <a:spLocks noChangeArrowheads="1"/>
          </p:cNvSpPr>
          <p:nvPr/>
        </p:nvSpPr>
        <p:spPr bwMode="auto">
          <a:xfrm>
            <a:off x="6400800" y="55245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g5</a:t>
            </a:r>
          </a:p>
        </p:txBody>
      </p:sp>
      <p:sp>
        <p:nvSpPr>
          <p:cNvPr id="34878" name="Text Box 66"/>
          <p:cNvSpPr txBox="1">
            <a:spLocks noChangeArrowheads="1"/>
          </p:cNvSpPr>
          <p:nvPr/>
        </p:nvSpPr>
        <p:spPr bwMode="auto">
          <a:xfrm>
            <a:off x="7239000" y="55245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g2</a:t>
            </a:r>
          </a:p>
        </p:txBody>
      </p:sp>
      <p:sp>
        <p:nvSpPr>
          <p:cNvPr id="34879" name="Oval 67"/>
          <p:cNvSpPr>
            <a:spLocks noChangeArrowheads="1"/>
          </p:cNvSpPr>
          <p:nvPr/>
        </p:nvSpPr>
        <p:spPr bwMode="auto">
          <a:xfrm>
            <a:off x="8229600" y="4876800"/>
            <a:ext cx="290513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80" name="Line 68"/>
          <p:cNvSpPr>
            <a:spLocks noChangeShapeType="1"/>
          </p:cNvSpPr>
          <p:nvPr/>
        </p:nvSpPr>
        <p:spPr bwMode="auto">
          <a:xfrm flipH="1">
            <a:off x="8056563" y="5138738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81" name="Line 69"/>
          <p:cNvSpPr>
            <a:spLocks noChangeShapeType="1"/>
          </p:cNvSpPr>
          <p:nvPr/>
        </p:nvSpPr>
        <p:spPr bwMode="auto">
          <a:xfrm>
            <a:off x="8472488" y="5122863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82" name="Oval 70"/>
          <p:cNvSpPr>
            <a:spLocks noChangeArrowheads="1"/>
          </p:cNvSpPr>
          <p:nvPr/>
        </p:nvSpPr>
        <p:spPr bwMode="auto">
          <a:xfrm>
            <a:off x="7827963" y="5503863"/>
            <a:ext cx="290512" cy="2905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83" name="Text Box 71"/>
          <p:cNvSpPr txBox="1">
            <a:spLocks noChangeArrowheads="1"/>
          </p:cNvSpPr>
          <p:nvPr/>
        </p:nvSpPr>
        <p:spPr bwMode="auto">
          <a:xfrm>
            <a:off x="7770813" y="5491163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g1</a:t>
            </a:r>
          </a:p>
        </p:txBody>
      </p:sp>
      <p:sp>
        <p:nvSpPr>
          <p:cNvPr id="34884" name="Line 72"/>
          <p:cNvSpPr>
            <a:spLocks noChangeShapeType="1"/>
          </p:cNvSpPr>
          <p:nvPr/>
        </p:nvSpPr>
        <p:spPr bwMode="auto">
          <a:xfrm flipH="1">
            <a:off x="5313363" y="51689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85" name="Oval 73"/>
          <p:cNvSpPr>
            <a:spLocks noChangeArrowheads="1"/>
          </p:cNvSpPr>
          <p:nvPr/>
        </p:nvSpPr>
        <p:spPr bwMode="auto">
          <a:xfrm>
            <a:off x="5084763" y="5519738"/>
            <a:ext cx="290512" cy="2905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86" name="Text Box 74"/>
          <p:cNvSpPr txBox="1">
            <a:spLocks noChangeArrowheads="1"/>
          </p:cNvSpPr>
          <p:nvPr/>
        </p:nvSpPr>
        <p:spPr bwMode="auto">
          <a:xfrm>
            <a:off x="5029200" y="5516563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g6</a:t>
            </a:r>
          </a:p>
        </p:txBody>
      </p:sp>
      <p:sp>
        <p:nvSpPr>
          <p:cNvPr id="34887" name="Line 75"/>
          <p:cNvSpPr>
            <a:spLocks noChangeShapeType="1"/>
          </p:cNvSpPr>
          <p:nvPr/>
        </p:nvSpPr>
        <p:spPr bwMode="auto">
          <a:xfrm>
            <a:off x="5729288" y="5157788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88" name="Oval 76"/>
          <p:cNvSpPr>
            <a:spLocks noChangeArrowheads="1"/>
          </p:cNvSpPr>
          <p:nvPr/>
        </p:nvSpPr>
        <p:spPr bwMode="auto">
          <a:xfrm>
            <a:off x="5922963" y="5524500"/>
            <a:ext cx="290512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89" name="Text Box 77"/>
          <p:cNvSpPr txBox="1">
            <a:spLocks noChangeArrowheads="1"/>
          </p:cNvSpPr>
          <p:nvPr/>
        </p:nvSpPr>
        <p:spPr bwMode="auto">
          <a:xfrm>
            <a:off x="5868988" y="553085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g3</a:t>
            </a:r>
          </a:p>
        </p:txBody>
      </p:sp>
      <p:sp>
        <p:nvSpPr>
          <p:cNvPr id="34890" name="Oval 78"/>
          <p:cNvSpPr>
            <a:spLocks noChangeArrowheads="1"/>
          </p:cNvSpPr>
          <p:nvPr/>
        </p:nvSpPr>
        <p:spPr bwMode="auto">
          <a:xfrm>
            <a:off x="8664575" y="5480050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91" name="Text Box 79"/>
          <p:cNvSpPr txBox="1">
            <a:spLocks noChangeArrowheads="1"/>
          </p:cNvSpPr>
          <p:nvPr/>
        </p:nvSpPr>
        <p:spPr bwMode="auto">
          <a:xfrm>
            <a:off x="8610600" y="54864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g4</a:t>
            </a:r>
          </a:p>
        </p:txBody>
      </p:sp>
      <p:sp>
        <p:nvSpPr>
          <p:cNvPr id="34892" name="Line 80"/>
          <p:cNvSpPr>
            <a:spLocks noChangeShapeType="1"/>
          </p:cNvSpPr>
          <p:nvPr/>
        </p:nvSpPr>
        <p:spPr bwMode="auto">
          <a:xfrm>
            <a:off x="7086600" y="4419600"/>
            <a:ext cx="1143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93" name="Oval 81"/>
          <p:cNvSpPr>
            <a:spLocks noChangeArrowheads="1"/>
          </p:cNvSpPr>
          <p:nvPr/>
        </p:nvSpPr>
        <p:spPr bwMode="auto">
          <a:xfrm>
            <a:off x="6858000" y="4191000"/>
            <a:ext cx="290513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94" name="Oval 82"/>
          <p:cNvSpPr>
            <a:spLocks noChangeArrowheads="1"/>
          </p:cNvSpPr>
          <p:nvPr/>
        </p:nvSpPr>
        <p:spPr bwMode="auto">
          <a:xfrm>
            <a:off x="6858000" y="4914900"/>
            <a:ext cx="290513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95" name="Oval 83"/>
          <p:cNvSpPr>
            <a:spLocks noChangeArrowheads="1"/>
          </p:cNvSpPr>
          <p:nvPr/>
        </p:nvSpPr>
        <p:spPr bwMode="auto">
          <a:xfrm>
            <a:off x="5487988" y="4916488"/>
            <a:ext cx="290512" cy="2905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96" name="Text Box 84"/>
          <p:cNvSpPr txBox="1">
            <a:spLocks noChangeArrowheads="1"/>
          </p:cNvSpPr>
          <p:nvPr/>
        </p:nvSpPr>
        <p:spPr bwMode="auto">
          <a:xfrm>
            <a:off x="304800" y="4343400"/>
            <a:ext cx="472440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233363">
              <a:buFontTx/>
              <a:buChar char="•"/>
            </a:pPr>
            <a:r>
              <a:rPr lang="en-US" sz="1400">
                <a:latin typeface="Verdana" pitchFamily="34" charset="0"/>
              </a:rPr>
              <a:t>Unrooted binary tree</a:t>
            </a:r>
          </a:p>
          <a:p>
            <a:pPr indent="233363">
              <a:buFontTx/>
              <a:buChar char="•"/>
            </a:pPr>
            <a:r>
              <a:rPr lang="en-US" sz="1400" i="1">
                <a:latin typeface="Verdana" pitchFamily="34" charset="0"/>
              </a:rPr>
              <a:t>n</a:t>
            </a:r>
            <a:r>
              <a:rPr lang="en-US" sz="1400">
                <a:latin typeface="Verdana" pitchFamily="34" charset="0"/>
              </a:rPr>
              <a:t> leaf vertices</a:t>
            </a:r>
          </a:p>
          <a:p>
            <a:pPr indent="233363">
              <a:buFontTx/>
              <a:buChar char="•"/>
            </a:pPr>
            <a:r>
              <a:rPr lang="en-US" sz="1400" i="1">
                <a:latin typeface="Verdana" pitchFamily="34" charset="0"/>
              </a:rPr>
              <a:t>n</a:t>
            </a:r>
            <a:r>
              <a:rPr lang="en-US" sz="1400">
                <a:latin typeface="Verdana" pitchFamily="34" charset="0"/>
              </a:rPr>
              <a:t> - 2 internal vertices (degree 3)</a:t>
            </a:r>
          </a:p>
          <a:p>
            <a:pPr indent="233363">
              <a:buFontTx/>
              <a:buChar char="•"/>
            </a:pPr>
            <a:endParaRPr lang="en-US" sz="1400">
              <a:latin typeface="Verdana" pitchFamily="34" charset="0"/>
            </a:endParaRPr>
          </a:p>
          <a:p>
            <a:pPr indent="233363">
              <a:buFontTx/>
              <a:buChar char="•"/>
            </a:pPr>
            <a:r>
              <a:rPr lang="en-US" sz="1400">
                <a:latin typeface="Verdana" pitchFamily="34" charset="0"/>
              </a:rPr>
              <a:t>Tree configurations =</a:t>
            </a:r>
          </a:p>
          <a:p>
            <a:pPr lvl="1"/>
            <a:r>
              <a:rPr lang="en-US" sz="1400">
                <a:latin typeface="Verdana" pitchFamily="34" charset="0"/>
              </a:rPr>
              <a:t>(2</a:t>
            </a:r>
            <a:r>
              <a:rPr lang="en-US" sz="1400" i="1">
                <a:latin typeface="Verdana" pitchFamily="34" charset="0"/>
              </a:rPr>
              <a:t>n</a:t>
            </a:r>
            <a:r>
              <a:rPr lang="en-US" sz="1400">
                <a:latin typeface="Verdana" pitchFamily="34" charset="0"/>
              </a:rPr>
              <a:t> - 5) * (2</a:t>
            </a:r>
            <a:r>
              <a:rPr lang="en-US" sz="1400" i="1">
                <a:latin typeface="Verdana" pitchFamily="34" charset="0"/>
              </a:rPr>
              <a:t>n</a:t>
            </a:r>
            <a:r>
              <a:rPr lang="en-US" sz="1400">
                <a:latin typeface="Verdana" pitchFamily="34" charset="0"/>
              </a:rPr>
              <a:t> - 7) * (2</a:t>
            </a:r>
            <a:r>
              <a:rPr lang="en-US" sz="1400" i="1">
                <a:latin typeface="Verdana" pitchFamily="34" charset="0"/>
              </a:rPr>
              <a:t>n</a:t>
            </a:r>
            <a:r>
              <a:rPr lang="en-US" sz="1400">
                <a:latin typeface="Verdana" pitchFamily="34" charset="0"/>
              </a:rPr>
              <a:t> - 9) * … * 3</a:t>
            </a:r>
          </a:p>
          <a:p>
            <a:pPr indent="233363">
              <a:buFontTx/>
              <a:buChar char="•"/>
            </a:pPr>
            <a:r>
              <a:rPr lang="en-US" sz="1400">
                <a:latin typeface="Verdana" pitchFamily="34" charset="0"/>
              </a:rPr>
              <a:t>200 trillion trees for 16 leaves</a:t>
            </a:r>
          </a:p>
        </p:txBody>
      </p:sp>
      <p:sp>
        <p:nvSpPr>
          <p:cNvPr id="34897" name="Oval 32"/>
          <p:cNvSpPr>
            <a:spLocks noChangeArrowheads="1"/>
          </p:cNvSpPr>
          <p:nvPr/>
        </p:nvSpPr>
        <p:spPr bwMode="auto">
          <a:xfrm>
            <a:off x="5694363" y="1676400"/>
            <a:ext cx="290512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Applications Work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7200"/>
          </a:xfrm>
        </p:spPr>
        <p:txBody>
          <a:bodyPr/>
          <a:lstStyle/>
          <a:p>
            <a:r>
              <a:rPr lang="en-US" sz="1600" smtClean="0"/>
              <a:t>FPGA-based co-processors for computational biology</a:t>
            </a:r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676400"/>
            <a:ext cx="1828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1752600"/>
            <a:ext cx="37480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4038600"/>
            <a:ext cx="3248025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52400" y="4114800"/>
            <a:ext cx="541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Tiffany M. Mintz, Jason D. Bakos, "A Cluster-on-a-Chip Architecture for High-Throughput Phylogeny Search," IEEE Trans. on Parallel and Distributed Systems, </a:t>
            </a:r>
            <a:r>
              <a:rPr lang="en-US" sz="800" i="1" kern="0" dirty="0">
                <a:solidFill>
                  <a:srgbClr val="000000"/>
                </a:solidFill>
                <a:latin typeface="+mn-lt"/>
              </a:rPr>
              <a:t>in press</a:t>
            </a:r>
            <a:r>
              <a:rPr lang="en-US" sz="800" kern="0" dirty="0">
                <a:solidFill>
                  <a:srgbClr val="000000"/>
                </a:solidFill>
                <a:latin typeface="+mn-lt"/>
              </a:rPr>
              <a:t>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Stephanie Zierke, Jason D. Bakos, "FPGA Acceleration of Bayesian Phylogenetic Inference," BMC Bioinformatics, </a:t>
            </a:r>
            <a:r>
              <a:rPr lang="en-US" sz="800" i="1" kern="0" dirty="0">
                <a:solidFill>
                  <a:srgbClr val="000000"/>
                </a:solidFill>
                <a:latin typeface="+mn-lt"/>
              </a:rPr>
              <a:t>in press</a:t>
            </a:r>
            <a:r>
              <a:rPr lang="en-US" sz="800" kern="0" dirty="0">
                <a:solidFill>
                  <a:srgbClr val="000000"/>
                </a:solidFill>
                <a:latin typeface="+mn-lt"/>
              </a:rPr>
              <a:t>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Jason D. Bakos, </a:t>
            </a:r>
            <a:r>
              <a:rPr lang="en-US" sz="800" kern="0" dirty="0" err="1">
                <a:solidFill>
                  <a:srgbClr val="000000"/>
                </a:solidFill>
                <a:latin typeface="+mn-lt"/>
              </a:rPr>
              <a:t>Panormitis</a:t>
            </a:r>
            <a:r>
              <a:rPr lang="en-US" sz="800" kern="0" dirty="0">
                <a:solidFill>
                  <a:srgbClr val="000000"/>
                </a:solidFill>
                <a:latin typeface="+mn-lt"/>
              </a:rPr>
              <a:t> E. Elenis, "A Special-Purpose Architecture for Solving the Breakpoint Median Problem,"  IEEE Transactions on Very Large Scale Integration (VLSI) Systems, Vol. 16, No. 12, Dec. 2008.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Jason D. Bakos, </a:t>
            </a:r>
            <a:r>
              <a:rPr lang="en-US" sz="800" kern="0" dirty="0" err="1">
                <a:solidFill>
                  <a:srgbClr val="000000"/>
                </a:solidFill>
                <a:latin typeface="+mn-lt"/>
              </a:rPr>
              <a:t>Panormitis</a:t>
            </a:r>
            <a:r>
              <a:rPr lang="en-US" sz="800" kern="0" dirty="0">
                <a:solidFill>
                  <a:srgbClr val="000000"/>
                </a:solidFill>
                <a:latin typeface="+mn-lt"/>
              </a:rPr>
              <a:t> E. Elenis, Jijun Tang, "FPGA Acceleration of Phylogeny Reconstruction for Whole Genome Data,"  7th IEEE International Symposium on Bioinformatics &amp; Bioengineering (BIBE'07), Boston, MA, Oct. 14-17, 2007.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Jason D. Bakos, “FPGA Acceleration of Gene Rearrangement Analysis,” 15th Annual IEEE International Symposium on Field-Programmable Custom Computing Machines (FCCM'07), April 23-25, 2007.</a:t>
            </a:r>
          </a:p>
        </p:txBody>
      </p:sp>
      <p:pic>
        <p:nvPicPr>
          <p:cNvPr id="35849" name="Picture 227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1676400"/>
            <a:ext cx="2057400" cy="233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50" name="TextBox 11"/>
          <p:cNvSpPr txBox="1">
            <a:spLocks noChangeArrowheads="1"/>
          </p:cNvSpPr>
          <p:nvPr/>
        </p:nvSpPr>
        <p:spPr bwMode="auto">
          <a:xfrm>
            <a:off x="7162800" y="3429000"/>
            <a:ext cx="1981200" cy="3698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1000X speedup!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858000" y="5867400"/>
            <a:ext cx="1981200" cy="3698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/>
              <a:t>10X </a:t>
            </a:r>
            <a:r>
              <a:rPr lang="en-US" dirty="0"/>
              <a:t>speedup!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Applications Work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7200"/>
          </a:xfrm>
        </p:spPr>
        <p:txBody>
          <a:bodyPr/>
          <a:lstStyle/>
          <a:p>
            <a:r>
              <a:rPr lang="en-US" sz="1600" smtClean="0"/>
              <a:t>FPGA-based co-processors for linear algebra</a:t>
            </a:r>
          </a:p>
        </p:txBody>
      </p:sp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905000"/>
            <a:ext cx="5638800" cy="122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1371600"/>
            <a:ext cx="2971800" cy="217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5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9763" y="3657600"/>
            <a:ext cx="334803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76200" y="3429000"/>
            <a:ext cx="4267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 err="1">
                <a:solidFill>
                  <a:srgbClr val="000000"/>
                </a:solidFill>
                <a:latin typeface="+mn-lt"/>
              </a:rPr>
              <a:t>Krishna.K</a:t>
            </a:r>
            <a:r>
              <a:rPr lang="en-US" sz="800" kern="0" dirty="0">
                <a:solidFill>
                  <a:srgbClr val="000000"/>
                </a:solidFill>
                <a:latin typeface="+mn-lt"/>
              </a:rPr>
              <a:t>. Nagar, Jason D. Bakos, "A High-Performance Double Precision Accumulator," IEEE International Conference on Field-Programmable Technology (IC-FPT'09), Dec. 9-11, 2009.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Yan Zhang, Yasser Shalabi, Rishabh Jain, Krishna K. Nagar, Jason D. Bakos, "FPGA vs. GPU for Sparse Matrix Vector Multiply," IEEE International Conference on Field-Programmable Technology (IC-FPT'09), Dec. 9-11, 2009.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Krishna K. Nagar, Yan Zhang, Jason D. Bakos, "An Integrated Reduction Technique for a Double Precision Accumulator," Proc. Third International Workshop on High-Performance Reconfigurable Computing Technology and Applications (HPRCTA'09), held in conjunction with Supercomputing 2009 (SC'09), Nov. 15, 2009.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Jason D. Bakos, Krishna K. Nagar, "Exploiting Matrix Symmetry to Improve FPGA-Accelerated Conjugate Gradient," 17th Annual IEEE International Symposium on Field Programmable Custom Computing Machines (FCCM'09), April 5-8, 2009.</a:t>
            </a:r>
          </a:p>
        </p:txBody>
      </p:sp>
      <p:pic>
        <p:nvPicPr>
          <p:cNvPr id="583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33863" y="3657600"/>
            <a:ext cx="148113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Applications Work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7200"/>
          </a:xfrm>
        </p:spPr>
        <p:txBody>
          <a:bodyPr/>
          <a:lstStyle/>
          <a:p>
            <a:r>
              <a:rPr lang="en-US" sz="1600" smtClean="0"/>
              <a:t>FPGA-based co-processors for linear algebra</a:t>
            </a: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905000"/>
            <a:ext cx="5638800" cy="122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1371600"/>
            <a:ext cx="2971800" cy="217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9763" y="3657600"/>
            <a:ext cx="334803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76200" y="3429000"/>
            <a:ext cx="4267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 err="1">
                <a:solidFill>
                  <a:srgbClr val="000000"/>
                </a:solidFill>
                <a:latin typeface="+mn-lt"/>
              </a:rPr>
              <a:t>Krishna.K</a:t>
            </a:r>
            <a:r>
              <a:rPr lang="en-US" sz="800" kern="0" dirty="0">
                <a:solidFill>
                  <a:srgbClr val="000000"/>
                </a:solidFill>
                <a:latin typeface="+mn-lt"/>
              </a:rPr>
              <a:t>. Nagar, Jason D. Bakos, "A High-Performance Double Precision Accumulator," IEEE International Conference on Field-Programmable Technology (IC-FPT'09), Dec. 9-11, 2009.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Yan Zhang, Yasser Shalabi, Rishabh Jain, Krishna K. Nagar, Jason D. Bakos, "FPGA vs. GPU for Sparse Matrix Vector Multiply," IEEE International Conference on Field-Programmable Technology (IC-FPT'09), Dec. 9-11, 2009.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Krishna K. Nagar, Yan Zhang, Jason D. Bakos, "An Integrated Reduction Technique for a Double Precision Accumulator," Proc. Third International Workshop on High-Performance Reconfigurable Computing Technology and Applications (HPRCTA'09), held in conjunction with Supercomputing 2009 (SC'09), Nov. 15, 2009.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Jason D. Bakos, Krishna K. Nagar, "Exploiting Matrix Symmetry to Improve FPGA-Accelerated Conjugate Gradient," 17th Annual IEEE International Symposium on Field Programmable Custom Computing Machines (FCCM'09), April 5-8, 2009.</a:t>
            </a:r>
          </a:p>
        </p:txBody>
      </p:sp>
      <p:pic>
        <p:nvPicPr>
          <p:cNvPr id="2868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33863" y="3657600"/>
            <a:ext cx="148113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Double Precision Accumulation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FPGAs allow data to be “streamed” into a computational pipeline</a:t>
            </a:r>
          </a:p>
          <a:p>
            <a:r>
              <a:rPr lang="en-US" dirty="0" smtClean="0"/>
              <a:t>Many kernels targeted for acceleration include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Such as:  dot product, used for MVM: kernel for many methods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large datasets, values delivered serially to an accumulator</a:t>
            </a:r>
          </a:p>
          <a:p>
            <a:pPr lvl="1"/>
            <a:r>
              <a:rPr lang="en-US" dirty="0" smtClean="0"/>
              <a:t>Reduction operation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6324600" y="1752600"/>
          <a:ext cx="774700" cy="693738"/>
        </p:xfrm>
        <a:graphic>
          <a:graphicData uri="http://schemas.openxmlformats.org/presentationml/2006/ole">
            <p:oleObj spid="_x0000_s1026" name="Equation" r:id="rId3" imgW="482400" imgH="431640" progId="Equation.3">
              <p:embed/>
            </p:oleObj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609600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 flipH="1">
            <a:off x="532606" y="5210969"/>
            <a:ext cx="985838" cy="165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532606" y="5210969"/>
            <a:ext cx="985838" cy="165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9600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075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1031875" y="5210175"/>
            <a:ext cx="985838" cy="16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1031875" y="5210175"/>
            <a:ext cx="985838" cy="16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075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08138" y="4800600"/>
            <a:ext cx="331787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H="1">
            <a:off x="1530350" y="5210175"/>
            <a:ext cx="985838" cy="16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H="1" flipV="1">
            <a:off x="1530350" y="5210175"/>
            <a:ext cx="985838" cy="16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08138" y="5786438"/>
            <a:ext cx="331787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106613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2030413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H="1" flipV="1">
            <a:off x="2030413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06613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606675" y="4800600"/>
            <a:ext cx="331788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2528888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 flipH="1" flipV="1">
            <a:off x="2528888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606675" y="5786438"/>
            <a:ext cx="331788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05150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05150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16200000" flipH="1">
            <a:off x="3028156" y="5210969"/>
            <a:ext cx="985838" cy="165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 flipH="1" flipV="1">
            <a:off x="3028156" y="5210969"/>
            <a:ext cx="985838" cy="165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603625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603625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6200000" flipH="1">
            <a:off x="3538538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 flipH="1" flipV="1">
            <a:off x="3538538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TextBox 58"/>
          <p:cNvSpPr txBox="1">
            <a:spLocks noChangeArrowheads="1"/>
          </p:cNvSpPr>
          <p:nvPr/>
        </p:nvSpPr>
        <p:spPr bwMode="auto">
          <a:xfrm>
            <a:off x="4495800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A,</a:t>
            </a:r>
          </a:p>
          <a:p>
            <a:pPr algn="ctr"/>
            <a:r>
              <a:rPr lang="en-US" sz="1400"/>
              <a:t>set 1</a:t>
            </a:r>
          </a:p>
        </p:txBody>
      </p:sp>
      <p:sp>
        <p:nvSpPr>
          <p:cNvPr id="61" name="Oval 60"/>
          <p:cNvSpPr/>
          <p:nvPr/>
        </p:nvSpPr>
        <p:spPr>
          <a:xfrm>
            <a:off x="5486400" y="4953000"/>
            <a:ext cx="762000" cy="685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l-GR" sz="3600" dirty="0">
                <a:solidFill>
                  <a:schemeClr val="tx1"/>
                </a:solidFill>
              </a:rPr>
              <a:t>Σ</a:t>
            </a:r>
            <a:endParaRPr lang="en-US" sz="3600" dirty="0">
              <a:solidFill>
                <a:schemeClr val="tx1"/>
              </a:solidFill>
              <a:latin typeface="Symbol" pitchFamily="18" charset="2"/>
            </a:endParaRPr>
          </a:p>
        </p:txBody>
      </p:sp>
      <p:sp>
        <p:nvSpPr>
          <p:cNvPr id="63" name="Right Arrow 62"/>
          <p:cNvSpPr/>
          <p:nvPr/>
        </p:nvSpPr>
        <p:spPr>
          <a:xfrm>
            <a:off x="5181600" y="5181600"/>
            <a:ext cx="3048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61" name="TextBox 94"/>
          <p:cNvSpPr txBox="1">
            <a:spLocks noChangeArrowheads="1"/>
          </p:cNvSpPr>
          <p:nvPr/>
        </p:nvSpPr>
        <p:spPr bwMode="auto">
          <a:xfrm>
            <a:off x="3995738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B,</a:t>
            </a:r>
          </a:p>
          <a:p>
            <a:pPr algn="ctr"/>
            <a:r>
              <a:rPr lang="en-US" sz="1400"/>
              <a:t>set 1</a:t>
            </a:r>
          </a:p>
        </p:txBody>
      </p:sp>
      <p:sp>
        <p:nvSpPr>
          <p:cNvPr id="1062" name="TextBox 95"/>
          <p:cNvSpPr txBox="1">
            <a:spLocks noChangeArrowheads="1"/>
          </p:cNvSpPr>
          <p:nvPr/>
        </p:nvSpPr>
        <p:spPr bwMode="auto">
          <a:xfrm>
            <a:off x="3479800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C,</a:t>
            </a:r>
          </a:p>
          <a:p>
            <a:pPr algn="ctr"/>
            <a:r>
              <a:rPr lang="en-US" sz="1400"/>
              <a:t>set 1</a:t>
            </a:r>
          </a:p>
        </p:txBody>
      </p:sp>
      <p:sp>
        <p:nvSpPr>
          <p:cNvPr id="1063" name="TextBox 96"/>
          <p:cNvSpPr txBox="1">
            <a:spLocks noChangeArrowheads="1"/>
          </p:cNvSpPr>
          <p:nvPr/>
        </p:nvSpPr>
        <p:spPr bwMode="auto">
          <a:xfrm>
            <a:off x="2971800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D,</a:t>
            </a:r>
          </a:p>
          <a:p>
            <a:pPr algn="ctr"/>
            <a:r>
              <a:rPr lang="en-US" sz="1400"/>
              <a:t>set 2</a:t>
            </a:r>
          </a:p>
        </p:txBody>
      </p:sp>
      <p:sp>
        <p:nvSpPr>
          <p:cNvPr id="1064" name="TextBox 97"/>
          <p:cNvSpPr txBox="1">
            <a:spLocks noChangeArrowheads="1"/>
          </p:cNvSpPr>
          <p:nvPr/>
        </p:nvSpPr>
        <p:spPr bwMode="auto">
          <a:xfrm>
            <a:off x="2479675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E,</a:t>
            </a:r>
          </a:p>
          <a:p>
            <a:pPr algn="ctr"/>
            <a:r>
              <a:rPr lang="en-US" sz="1400"/>
              <a:t>set 2</a:t>
            </a:r>
          </a:p>
        </p:txBody>
      </p:sp>
      <p:sp>
        <p:nvSpPr>
          <p:cNvPr id="1065" name="TextBox 98"/>
          <p:cNvSpPr txBox="1">
            <a:spLocks noChangeArrowheads="1"/>
          </p:cNvSpPr>
          <p:nvPr/>
        </p:nvSpPr>
        <p:spPr bwMode="auto">
          <a:xfrm>
            <a:off x="1981200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F,</a:t>
            </a:r>
          </a:p>
          <a:p>
            <a:pPr algn="ctr"/>
            <a:r>
              <a:rPr lang="en-US" sz="1400"/>
              <a:t>set 2</a:t>
            </a:r>
          </a:p>
        </p:txBody>
      </p:sp>
      <p:sp>
        <p:nvSpPr>
          <p:cNvPr id="1066" name="TextBox 99"/>
          <p:cNvSpPr txBox="1">
            <a:spLocks noChangeArrowheads="1"/>
          </p:cNvSpPr>
          <p:nvPr/>
        </p:nvSpPr>
        <p:spPr bwMode="auto">
          <a:xfrm>
            <a:off x="1473200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G,</a:t>
            </a:r>
          </a:p>
          <a:p>
            <a:pPr algn="ctr"/>
            <a:r>
              <a:rPr lang="en-US" sz="1400"/>
              <a:t>set 3</a:t>
            </a:r>
          </a:p>
        </p:txBody>
      </p:sp>
      <p:sp>
        <p:nvSpPr>
          <p:cNvPr id="116" name="Right Arrow 115"/>
          <p:cNvSpPr/>
          <p:nvPr/>
        </p:nvSpPr>
        <p:spPr>
          <a:xfrm>
            <a:off x="6248400" y="5181600"/>
            <a:ext cx="3048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68" name="TextBox 116"/>
          <p:cNvSpPr txBox="1">
            <a:spLocks noChangeArrowheads="1"/>
          </p:cNvSpPr>
          <p:nvPr/>
        </p:nvSpPr>
        <p:spPr bwMode="auto">
          <a:xfrm>
            <a:off x="8305800" y="4876800"/>
            <a:ext cx="6096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A+B+C,</a:t>
            </a:r>
          </a:p>
          <a:p>
            <a:pPr algn="ctr"/>
            <a:r>
              <a:rPr lang="en-US" sz="1400"/>
              <a:t>set 1</a:t>
            </a:r>
          </a:p>
        </p:txBody>
      </p:sp>
      <p:sp>
        <p:nvSpPr>
          <p:cNvPr id="1069" name="TextBox 117"/>
          <p:cNvSpPr txBox="1">
            <a:spLocks noChangeArrowheads="1"/>
          </p:cNvSpPr>
          <p:nvPr/>
        </p:nvSpPr>
        <p:spPr bwMode="auto">
          <a:xfrm>
            <a:off x="7559675" y="4876800"/>
            <a:ext cx="6096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D+E+F,</a:t>
            </a:r>
          </a:p>
          <a:p>
            <a:pPr algn="ctr"/>
            <a:r>
              <a:rPr lang="en-US" sz="1400"/>
              <a:t>set 2</a:t>
            </a:r>
          </a:p>
        </p:txBody>
      </p:sp>
      <p:cxnSp>
        <p:nvCxnSpPr>
          <p:cNvPr id="148" name="Straight Connector 147"/>
          <p:cNvCxnSpPr/>
          <p:nvPr/>
        </p:nvCxnSpPr>
        <p:spPr>
          <a:xfrm>
            <a:off x="4114800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4114800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rot="16200000" flipH="1">
            <a:off x="4037806" y="5210969"/>
            <a:ext cx="985838" cy="165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rot="5400000" flipH="1" flipV="1">
            <a:off x="4037806" y="5210969"/>
            <a:ext cx="985838" cy="165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613275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4613275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rot="16200000" flipH="1">
            <a:off x="4548188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rot="5400000" flipH="1" flipV="1">
            <a:off x="4548188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8" name="TextBox 155"/>
          <p:cNvSpPr txBox="1">
            <a:spLocks noChangeArrowheads="1"/>
          </p:cNvSpPr>
          <p:nvPr/>
        </p:nvSpPr>
        <p:spPr bwMode="auto">
          <a:xfrm>
            <a:off x="990600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H,</a:t>
            </a:r>
          </a:p>
          <a:p>
            <a:pPr algn="ctr"/>
            <a:r>
              <a:rPr lang="en-US" sz="1400"/>
              <a:t>set 3</a:t>
            </a:r>
          </a:p>
        </p:txBody>
      </p:sp>
      <p:sp>
        <p:nvSpPr>
          <p:cNvPr id="1079" name="TextBox 156"/>
          <p:cNvSpPr txBox="1">
            <a:spLocks noChangeArrowheads="1"/>
          </p:cNvSpPr>
          <p:nvPr/>
        </p:nvSpPr>
        <p:spPr bwMode="auto">
          <a:xfrm>
            <a:off x="474663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I,</a:t>
            </a:r>
          </a:p>
          <a:p>
            <a:pPr algn="ctr"/>
            <a:r>
              <a:rPr lang="en-US" sz="1400"/>
              <a:t>set 3</a:t>
            </a:r>
          </a:p>
        </p:txBody>
      </p:sp>
      <p:sp>
        <p:nvSpPr>
          <p:cNvPr id="1080" name="TextBox 157"/>
          <p:cNvSpPr txBox="1">
            <a:spLocks noChangeArrowheads="1"/>
          </p:cNvSpPr>
          <p:nvPr/>
        </p:nvSpPr>
        <p:spPr bwMode="auto">
          <a:xfrm>
            <a:off x="6810375" y="4876800"/>
            <a:ext cx="6096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G+H+I,</a:t>
            </a:r>
          </a:p>
          <a:p>
            <a:pPr algn="ctr"/>
            <a:r>
              <a:rPr lang="en-US" sz="1400"/>
              <a:t>set 3</a:t>
            </a:r>
          </a:p>
        </p:txBody>
      </p:sp>
      <p:cxnSp>
        <p:nvCxnSpPr>
          <p:cNvPr id="159" name="Straight Connector 158"/>
          <p:cNvCxnSpPr>
            <a:stCxn id="1080" idx="1"/>
          </p:cNvCxnSpPr>
          <p:nvPr/>
        </p:nvCxnSpPr>
        <p:spPr>
          <a:xfrm rot="10800000" flipH="1" flipV="1">
            <a:off x="6810375" y="5246688"/>
            <a:ext cx="138113" cy="53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080" idx="1"/>
          </p:cNvCxnSpPr>
          <p:nvPr/>
        </p:nvCxnSpPr>
        <p:spPr>
          <a:xfrm rot="10800000" flipH="1">
            <a:off x="6810375" y="4800600"/>
            <a:ext cx="138113" cy="44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6948488" y="4800600"/>
            <a:ext cx="331787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948488" y="5786438"/>
            <a:ext cx="331787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endCxn id="1080" idx="3"/>
          </p:cNvCxnSpPr>
          <p:nvPr/>
        </p:nvCxnSpPr>
        <p:spPr>
          <a:xfrm rot="16200000" flipH="1">
            <a:off x="7133431" y="4960144"/>
            <a:ext cx="446088" cy="127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endCxn id="1080" idx="3"/>
          </p:cNvCxnSpPr>
          <p:nvPr/>
        </p:nvCxnSpPr>
        <p:spPr>
          <a:xfrm rot="5400000" flipH="1" flipV="1">
            <a:off x="7086600" y="5453063"/>
            <a:ext cx="539750" cy="127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7691438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7691438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rot="16200000" flipH="1">
            <a:off x="47625" y="5210175"/>
            <a:ext cx="985838" cy="16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rot="5400000" flipH="1" flipV="1">
            <a:off x="47625" y="5210175"/>
            <a:ext cx="985838" cy="16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762000" y="4570413"/>
            <a:ext cx="252413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rot="5400000">
            <a:off x="823119" y="4380706"/>
            <a:ext cx="3810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1014413" y="4191000"/>
            <a:ext cx="250825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rot="5400000">
            <a:off x="1076326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1263650" y="4570413"/>
            <a:ext cx="250825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rot="5400000">
            <a:off x="1323976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1514475" y="4191000"/>
            <a:ext cx="252413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rot="5400000">
            <a:off x="1577182" y="4380706"/>
            <a:ext cx="381000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1766888" y="4570413"/>
            <a:ext cx="250825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rot="5400000">
            <a:off x="1827213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2017713" y="4191000"/>
            <a:ext cx="252412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rot="5400000">
            <a:off x="2080419" y="4380706"/>
            <a:ext cx="3810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2270125" y="4570413"/>
            <a:ext cx="250825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rot="5400000">
            <a:off x="2331244" y="4380706"/>
            <a:ext cx="3810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2520950" y="4191000"/>
            <a:ext cx="252413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rot="5400000">
            <a:off x="2584451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>
            <a:off x="2773363" y="4570413"/>
            <a:ext cx="252412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rot="5400000">
            <a:off x="2834482" y="4380706"/>
            <a:ext cx="381000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3025775" y="4191000"/>
            <a:ext cx="250825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rot="5400000">
            <a:off x="3087688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3276600" y="4570413"/>
            <a:ext cx="252413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rot="5400000">
            <a:off x="3338513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3529013" y="4191000"/>
            <a:ext cx="250825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rot="5400000">
            <a:off x="3590926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79838" y="4570413"/>
            <a:ext cx="252412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rot="5400000">
            <a:off x="3841751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032250" y="4191000"/>
            <a:ext cx="250825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 rot="5400000">
            <a:off x="4094163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283075" y="4570413"/>
            <a:ext cx="252413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rot="5400000">
            <a:off x="4344988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4535488" y="4191000"/>
            <a:ext cx="252412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 rot="5400000">
            <a:off x="4598194" y="4380706"/>
            <a:ext cx="3810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4787900" y="4570413"/>
            <a:ext cx="250825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 rot="5400000">
            <a:off x="4848226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rot="5400000">
            <a:off x="311151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500063" y="4191000"/>
            <a:ext cx="250825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rot="5400000">
            <a:off x="561976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endCxn id="1069" idx="3"/>
          </p:cNvCxnSpPr>
          <p:nvPr/>
        </p:nvCxnSpPr>
        <p:spPr>
          <a:xfrm rot="16200000" flipH="1">
            <a:off x="7870031" y="4947444"/>
            <a:ext cx="446088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>
            <a:endCxn id="1069" idx="3"/>
          </p:cNvCxnSpPr>
          <p:nvPr/>
        </p:nvCxnSpPr>
        <p:spPr>
          <a:xfrm rot="5400000" flipH="1" flipV="1">
            <a:off x="7820819" y="5442744"/>
            <a:ext cx="544512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>
            <a:stCxn id="1069" idx="1"/>
          </p:cNvCxnSpPr>
          <p:nvPr/>
        </p:nvCxnSpPr>
        <p:spPr>
          <a:xfrm rot="10800000" flipH="1" flipV="1">
            <a:off x="7559675" y="5246688"/>
            <a:ext cx="130175" cy="53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>
            <a:stCxn id="1069" idx="1"/>
          </p:cNvCxnSpPr>
          <p:nvPr/>
        </p:nvCxnSpPr>
        <p:spPr>
          <a:xfrm rot="10800000" flipH="1">
            <a:off x="7559675" y="4800600"/>
            <a:ext cx="130175" cy="44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>
            <a:off x="8437563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>
            <a:off x="8437563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rot="16200000" flipH="1">
            <a:off x="8616156" y="4947444"/>
            <a:ext cx="446088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rot="5400000" flipH="1" flipV="1">
            <a:off x="8566944" y="5442744"/>
            <a:ext cx="544512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rot="10800000" flipH="1" flipV="1">
            <a:off x="8305800" y="5246688"/>
            <a:ext cx="130175" cy="53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rot="10800000" flipH="1">
            <a:off x="8305800" y="4800600"/>
            <a:ext cx="130175" cy="44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>
            <a:stCxn id="1080" idx="3"/>
            <a:endCxn id="1069" idx="1"/>
          </p:cNvCxnSpPr>
          <p:nvPr/>
        </p:nvCxnSpPr>
        <p:spPr>
          <a:xfrm>
            <a:off x="7419975" y="5246688"/>
            <a:ext cx="139700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>
            <a:stCxn id="1069" idx="3"/>
            <a:endCxn id="1068" idx="1"/>
          </p:cNvCxnSpPr>
          <p:nvPr/>
        </p:nvCxnSpPr>
        <p:spPr>
          <a:xfrm>
            <a:off x="8169275" y="5246688"/>
            <a:ext cx="136525" cy="0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>
            <a:off x="8931275" y="5257800"/>
            <a:ext cx="136525" cy="0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6669088" y="5257800"/>
            <a:ext cx="136525" cy="0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Reduction Problem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4200" y="1752600"/>
            <a:ext cx="304800" cy="457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54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62600" y="1752600"/>
            <a:ext cx="304800" cy="457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54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67200" y="1724025"/>
            <a:ext cx="457200" cy="51911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1" name="Straight Arrow Connector 10"/>
          <p:cNvCxnSpPr>
            <a:endCxn id="6" idx="1"/>
          </p:cNvCxnSpPr>
          <p:nvPr/>
        </p:nvCxnSpPr>
        <p:spPr>
          <a:xfrm>
            <a:off x="2286000" y="19812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8" idx="2"/>
          </p:cNvCxnSpPr>
          <p:nvPr/>
        </p:nvCxnSpPr>
        <p:spPr>
          <a:xfrm>
            <a:off x="3429000" y="19812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24400" y="19812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</p:cNvCxnSpPr>
          <p:nvPr/>
        </p:nvCxnSpPr>
        <p:spPr>
          <a:xfrm>
            <a:off x="5867400" y="1981200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 flipV="1">
            <a:off x="5905501" y="1714500"/>
            <a:ext cx="533400" cy="3175"/>
          </a:xfrm>
          <a:prstGeom prst="line">
            <a:avLst/>
          </a:prstGeom>
          <a:ln>
            <a:head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0800000">
            <a:off x="4495800" y="1447800"/>
            <a:ext cx="16764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8" idx="0"/>
          </p:cNvCxnSpPr>
          <p:nvPr/>
        </p:nvCxnSpPr>
        <p:spPr>
          <a:xfrm rot="5400000">
            <a:off x="4359275" y="1585913"/>
            <a:ext cx="27463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Isosceles Triangle 31"/>
          <p:cNvSpPr/>
          <p:nvPr/>
        </p:nvSpPr>
        <p:spPr>
          <a:xfrm>
            <a:off x="3240088" y="2133600"/>
            <a:ext cx="76200" cy="7620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5678488" y="2133600"/>
            <a:ext cx="76200" cy="7620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262"/>
          <p:cNvGrpSpPr>
            <a:grpSpLocks/>
          </p:cNvGrpSpPr>
          <p:nvPr/>
        </p:nvGrpSpPr>
        <p:grpSpPr bwMode="auto">
          <a:xfrm>
            <a:off x="1981200" y="2743200"/>
            <a:ext cx="4868863" cy="914400"/>
            <a:chOff x="2057400" y="2667000"/>
            <a:chExt cx="4868186" cy="914400"/>
          </a:xfrm>
        </p:grpSpPr>
        <p:sp>
          <p:nvSpPr>
            <p:cNvPr id="34" name="Rectangle 33"/>
            <p:cNvSpPr/>
            <p:nvPr/>
          </p:nvSpPr>
          <p:spPr>
            <a:xfrm>
              <a:off x="2895483" y="3124200"/>
              <a:ext cx="304758" cy="4572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25400" dir="27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7" name="Straight Arrow Connector 36"/>
            <p:cNvCxnSpPr>
              <a:endCxn id="34" idx="1"/>
            </p:cNvCxnSpPr>
            <p:nvPr/>
          </p:nvCxnSpPr>
          <p:spPr>
            <a:xfrm>
              <a:off x="2057400" y="3352800"/>
              <a:ext cx="8380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828776" y="3192463"/>
              <a:ext cx="1096810" cy="95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Isosceles Triangle 43"/>
            <p:cNvSpPr/>
            <p:nvPr/>
          </p:nvSpPr>
          <p:spPr>
            <a:xfrm>
              <a:off x="3011355" y="3505200"/>
              <a:ext cx="76189" cy="762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4" name="Straight Arrow Connector 73"/>
            <p:cNvCxnSpPr>
              <a:stCxn id="34" idx="3"/>
            </p:cNvCxnSpPr>
            <p:nvPr/>
          </p:nvCxnSpPr>
          <p:spPr>
            <a:xfrm>
              <a:off x="3200241" y="3352800"/>
              <a:ext cx="52856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3390715" y="3124200"/>
              <a:ext cx="346027" cy="31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3390715" y="2667000"/>
              <a:ext cx="2857103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V="1">
              <a:off x="5981911" y="2932906"/>
              <a:ext cx="533400" cy="1588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161322" y="2896394"/>
              <a:ext cx="4572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7" name="Rectangle 196"/>
            <p:cNvSpPr/>
            <p:nvPr/>
          </p:nvSpPr>
          <p:spPr>
            <a:xfrm>
              <a:off x="3733567" y="2963863"/>
              <a:ext cx="2133303" cy="54133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98" name="Straight Connector 197"/>
            <p:cNvCxnSpPr/>
            <p:nvPr/>
          </p:nvCxnSpPr>
          <p:spPr>
            <a:xfrm rot="5400000">
              <a:off x="3620040" y="3229769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rot="5400000">
              <a:off x="3772418" y="3229769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rot="5400000">
              <a:off x="3923210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5400000">
              <a:off x="4075589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5400000">
              <a:off x="4227968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rot="5400000">
              <a:off x="4380347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rot="5400000">
              <a:off x="4532726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rot="5400000">
              <a:off x="4685104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rot="5400000">
              <a:off x="4837483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rot="5400000">
              <a:off x="4989862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rot="5400000">
              <a:off x="5142241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5400000">
              <a:off x="5296207" y="3229769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5400000">
              <a:off x="5446999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63"/>
          <p:cNvGrpSpPr>
            <a:grpSpLocks/>
          </p:cNvGrpSpPr>
          <p:nvPr/>
        </p:nvGrpSpPr>
        <p:grpSpPr bwMode="auto">
          <a:xfrm>
            <a:off x="1535113" y="4267200"/>
            <a:ext cx="6145212" cy="1676400"/>
            <a:chOff x="1534602" y="4267200"/>
            <a:chExt cx="6146358" cy="1676399"/>
          </a:xfrm>
        </p:grpSpPr>
        <p:sp>
          <p:nvSpPr>
            <p:cNvPr id="132" name="Rectangle 131"/>
            <p:cNvSpPr/>
            <p:nvPr/>
          </p:nvSpPr>
          <p:spPr>
            <a:xfrm>
              <a:off x="2133201" y="4975225"/>
              <a:ext cx="609714" cy="838199"/>
            </a:xfrm>
            <a:prstGeom prst="rect">
              <a:avLst/>
            </a:prstGeom>
            <a:solidFill>
              <a:srgbClr val="FFFF00"/>
            </a:solidFill>
            <a:ln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/>
                <a:t>Mem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733699" y="5127624"/>
              <a:ext cx="2133998" cy="541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3" name="Trapezoid 162"/>
            <p:cNvSpPr/>
            <p:nvPr/>
          </p:nvSpPr>
          <p:spPr>
            <a:xfrm rot="5400000">
              <a:off x="3162121" y="5089503"/>
              <a:ext cx="304800" cy="228643"/>
            </a:xfrm>
            <a:prstGeom prst="trapezoid">
              <a:avLst>
                <a:gd name="adj" fmla="val 42391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4" name="Trapezoid 163"/>
            <p:cNvSpPr/>
            <p:nvPr/>
          </p:nvSpPr>
          <p:spPr>
            <a:xfrm rot="5400000">
              <a:off x="3162121" y="5470503"/>
              <a:ext cx="304800" cy="228643"/>
            </a:xfrm>
            <a:prstGeom prst="trapezoid">
              <a:avLst>
                <a:gd name="adj" fmla="val 42391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66" name="Straight Arrow Connector 165"/>
            <p:cNvCxnSpPr>
              <a:stCxn id="163" idx="0"/>
            </p:cNvCxnSpPr>
            <p:nvPr/>
          </p:nvCxnSpPr>
          <p:spPr>
            <a:xfrm>
              <a:off x="3428842" y="5203824"/>
              <a:ext cx="30485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>
              <a:off x="3428842" y="5583237"/>
              <a:ext cx="304857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5400000">
              <a:off x="3620222" y="5395118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3772650" y="5393530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5400000">
              <a:off x="3923491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5400000">
              <a:off x="4075920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5400000">
              <a:off x="4228348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5400000">
              <a:off x="4380777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5400000">
              <a:off x="4533205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rot="5400000">
              <a:off x="4685633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rot="5400000">
              <a:off x="4838062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rot="5400000">
              <a:off x="4990490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rot="5400000">
              <a:off x="5142919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rot="5400000">
              <a:off x="5296934" y="5393530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rot="5400000">
              <a:off x="5447776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Rectangle 215"/>
            <p:cNvSpPr/>
            <p:nvPr/>
          </p:nvSpPr>
          <p:spPr>
            <a:xfrm>
              <a:off x="6401196" y="4975225"/>
              <a:ext cx="609714" cy="838199"/>
            </a:xfrm>
            <a:prstGeom prst="rect">
              <a:avLst/>
            </a:prstGeom>
            <a:solidFill>
              <a:srgbClr val="FFFF00"/>
            </a:solidFill>
            <a:ln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/>
                <a:t>Mem</a:t>
              </a:r>
            </a:p>
          </p:txBody>
        </p:sp>
        <p:cxnSp>
          <p:nvCxnSpPr>
            <p:cNvPr id="218" name="Straight Arrow Connector 217"/>
            <p:cNvCxnSpPr>
              <a:stCxn id="142" idx="3"/>
              <a:endCxn id="216" idx="1"/>
            </p:cNvCxnSpPr>
            <p:nvPr/>
          </p:nvCxnSpPr>
          <p:spPr>
            <a:xfrm flipV="1">
              <a:off x="5867697" y="5394324"/>
              <a:ext cx="533499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5400000" flipH="1" flipV="1">
              <a:off x="5829640" y="5133974"/>
              <a:ext cx="533400" cy="0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10800000">
              <a:off x="2971557" y="4862513"/>
              <a:ext cx="3124783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2842176" y="4996655"/>
              <a:ext cx="26035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>
              <a:endCxn id="163" idx="2"/>
            </p:cNvCxnSpPr>
            <p:nvPr/>
          </p:nvCxnSpPr>
          <p:spPr>
            <a:xfrm>
              <a:off x="2971557" y="5127624"/>
              <a:ext cx="225467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endCxn id="163" idx="2"/>
            </p:cNvCxnSpPr>
            <p:nvPr/>
          </p:nvCxnSpPr>
          <p:spPr>
            <a:xfrm>
              <a:off x="2742914" y="5280024"/>
              <a:ext cx="462049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16" idx="3"/>
            </p:cNvCxnSpPr>
            <p:nvPr/>
          </p:nvCxnSpPr>
          <p:spPr>
            <a:xfrm>
              <a:off x="7010910" y="5394324"/>
              <a:ext cx="670050" cy="1588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rot="5400000">
              <a:off x="7048274" y="5666580"/>
              <a:ext cx="533400" cy="1587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0800000">
              <a:off x="2971557" y="5942012"/>
              <a:ext cx="434421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 flipH="1" flipV="1">
              <a:off x="2831063" y="5801518"/>
              <a:ext cx="2809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endCxn id="164" idx="2"/>
            </p:cNvCxnSpPr>
            <p:nvPr/>
          </p:nvCxnSpPr>
          <p:spPr>
            <a:xfrm>
              <a:off x="2971557" y="5661024"/>
              <a:ext cx="225467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>
              <a:off x="2742914" y="5508624"/>
              <a:ext cx="462049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>
              <a:endCxn id="132" idx="1"/>
            </p:cNvCxnSpPr>
            <p:nvPr/>
          </p:nvCxnSpPr>
          <p:spPr>
            <a:xfrm>
              <a:off x="1534602" y="5387974"/>
              <a:ext cx="598599" cy="6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1" name="Oval 250"/>
            <p:cNvSpPr/>
            <p:nvPr/>
          </p:nvSpPr>
          <p:spPr>
            <a:xfrm>
              <a:off x="1980772" y="4267200"/>
              <a:ext cx="5487423" cy="381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Control</a:t>
              </a:r>
            </a:p>
          </p:txBody>
        </p:sp>
        <p:cxnSp>
          <p:nvCxnSpPr>
            <p:cNvPr id="253" name="Straight Arrow Connector 252"/>
            <p:cNvCxnSpPr>
              <a:endCxn id="132" idx="0"/>
            </p:cNvCxnSpPr>
            <p:nvPr/>
          </p:nvCxnSpPr>
          <p:spPr>
            <a:xfrm rot="5400000">
              <a:off x="2237239" y="4774407"/>
              <a:ext cx="40322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>
              <a:endCxn id="163" idx="1"/>
            </p:cNvCxnSpPr>
            <p:nvPr/>
          </p:nvCxnSpPr>
          <p:spPr>
            <a:xfrm rot="16200000" flipH="1">
              <a:off x="3074807" y="4860925"/>
              <a:ext cx="473075" cy="63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rot="5400000">
              <a:off x="2930357" y="5060949"/>
              <a:ext cx="874711" cy="79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51" idx="5"/>
              <a:endCxn id="216" idx="0"/>
            </p:cNvCxnSpPr>
            <p:nvPr/>
          </p:nvCxnSpPr>
          <p:spPr>
            <a:xfrm rot="5400000">
              <a:off x="6471889" y="4783932"/>
              <a:ext cx="384175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6172200" y="3505200"/>
            <a:ext cx="9144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/>
              <a:t>Partial sums</a:t>
            </a:r>
          </a:p>
        </p:txBody>
      </p:sp>
      <p:cxnSp>
        <p:nvCxnSpPr>
          <p:cNvPr id="106" name="Straight Arrow Connector 105"/>
          <p:cNvCxnSpPr>
            <a:stCxn id="102" idx="1"/>
          </p:cNvCxnSpPr>
          <p:nvPr/>
        </p:nvCxnSpPr>
        <p:spPr>
          <a:xfrm rot="10800000">
            <a:off x="5867400" y="3581400"/>
            <a:ext cx="304800" cy="47625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883" name="TextBox 80"/>
          <p:cNvSpPr txBox="1">
            <a:spLocks noChangeArrowheads="1"/>
          </p:cNvSpPr>
          <p:nvPr/>
        </p:nvSpPr>
        <p:spPr bwMode="auto">
          <a:xfrm>
            <a:off x="457200" y="1600200"/>
            <a:ext cx="1676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b="1"/>
              <a:t>Basic Accumulator Architecture</a:t>
            </a:r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609600" y="3124200"/>
            <a:ext cx="1676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/>
              <a:t>Adder Pipeline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685800" y="4876800"/>
            <a:ext cx="990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b="1"/>
              <a:t>Required Design </a:t>
            </a: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7696200" y="3886200"/>
            <a:ext cx="1219200" cy="26193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100"/>
              <a:t>Reduction Ckt</a:t>
            </a:r>
            <a:endParaRPr lang="en-US"/>
          </a:p>
        </p:txBody>
      </p:sp>
      <p:cxnSp>
        <p:nvCxnSpPr>
          <p:cNvPr id="90" name="Straight Arrow Connector 89"/>
          <p:cNvCxnSpPr/>
          <p:nvPr/>
        </p:nvCxnSpPr>
        <p:spPr>
          <a:xfrm rot="10800000" flipV="1">
            <a:off x="7315200" y="4114800"/>
            <a:ext cx="533400" cy="22860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Freeform 90"/>
          <p:cNvSpPr/>
          <p:nvPr/>
        </p:nvSpPr>
        <p:spPr>
          <a:xfrm>
            <a:off x="1270000" y="2743200"/>
            <a:ext cx="2324100" cy="381000"/>
          </a:xfrm>
          <a:custGeom>
            <a:avLst/>
            <a:gdLst>
              <a:gd name="connsiteX0" fmla="*/ 0 w 2273300"/>
              <a:gd name="connsiteY0" fmla="*/ 402167 h 402167"/>
              <a:gd name="connsiteX1" fmla="*/ 927100 w 2273300"/>
              <a:gd name="connsiteY1" fmla="*/ 8467 h 402167"/>
              <a:gd name="connsiteX2" fmla="*/ 2273300 w 2273300"/>
              <a:gd name="connsiteY2" fmla="*/ 351367 h 40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3300" h="402167">
                <a:moveTo>
                  <a:pt x="0" y="402167"/>
                </a:moveTo>
                <a:cubicBezTo>
                  <a:pt x="274108" y="209550"/>
                  <a:pt x="548217" y="16934"/>
                  <a:pt x="927100" y="8467"/>
                </a:cubicBezTo>
                <a:cubicBezTo>
                  <a:pt x="1305983" y="0"/>
                  <a:pt x="1789641" y="175683"/>
                  <a:pt x="2273300" y="351367"/>
                </a:cubicBezTo>
              </a:path>
            </a:pathLst>
          </a:cu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889" name="TextBox 88"/>
          <p:cNvSpPr txBox="1">
            <a:spLocks noChangeArrowheads="1"/>
          </p:cNvSpPr>
          <p:nvPr/>
        </p:nvSpPr>
        <p:spPr bwMode="auto">
          <a:xfrm>
            <a:off x="6716713" y="1544638"/>
            <a:ext cx="990600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/>
              <a:t>Feedback Loop</a:t>
            </a:r>
            <a:endParaRPr lang="en-US"/>
          </a:p>
        </p:txBody>
      </p:sp>
      <p:cxnSp>
        <p:nvCxnSpPr>
          <p:cNvPr id="93" name="Straight Arrow Connector 92"/>
          <p:cNvCxnSpPr/>
          <p:nvPr/>
        </p:nvCxnSpPr>
        <p:spPr>
          <a:xfrm rot="10800000">
            <a:off x="6248400" y="1517650"/>
            <a:ext cx="533400" cy="152400"/>
          </a:xfrm>
          <a:prstGeom prst="straightConnector1">
            <a:avLst/>
          </a:prstGeom>
          <a:ln>
            <a:prstDash val="solid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83" grpId="0"/>
      <p:bldP spid="85" grpId="0"/>
      <p:bldP spid="8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Matrix-Vector Multiply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85800" y="1905000"/>
            <a:ext cx="2286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-75406" y="2666206"/>
            <a:ext cx="15240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278" name="TextBox 11"/>
          <p:cNvSpPr txBox="1">
            <a:spLocks noChangeArrowheads="1"/>
          </p:cNvSpPr>
          <p:nvPr/>
        </p:nvSpPr>
        <p:spPr bwMode="auto">
          <a:xfrm>
            <a:off x="7620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4279" name="TextBox 12"/>
          <p:cNvSpPr txBox="1">
            <a:spLocks noChangeArrowheads="1"/>
          </p:cNvSpPr>
          <p:nvPr/>
        </p:nvSpPr>
        <p:spPr bwMode="auto">
          <a:xfrm>
            <a:off x="10668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0" name="TextBox 13"/>
          <p:cNvSpPr txBox="1">
            <a:spLocks noChangeArrowheads="1"/>
          </p:cNvSpPr>
          <p:nvPr/>
        </p:nvSpPr>
        <p:spPr bwMode="auto">
          <a:xfrm>
            <a:off x="13716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1" name="TextBox 14"/>
          <p:cNvSpPr txBox="1">
            <a:spLocks noChangeArrowheads="1"/>
          </p:cNvSpPr>
          <p:nvPr/>
        </p:nvSpPr>
        <p:spPr bwMode="auto">
          <a:xfrm>
            <a:off x="16764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2" name="TextBox 15"/>
          <p:cNvSpPr txBox="1">
            <a:spLocks noChangeArrowheads="1"/>
          </p:cNvSpPr>
          <p:nvPr/>
        </p:nvSpPr>
        <p:spPr bwMode="auto">
          <a:xfrm>
            <a:off x="19812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54283" name="TextBox 16"/>
          <p:cNvSpPr txBox="1">
            <a:spLocks noChangeArrowheads="1"/>
          </p:cNvSpPr>
          <p:nvPr/>
        </p:nvSpPr>
        <p:spPr bwMode="auto">
          <a:xfrm>
            <a:off x="22860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4" name="TextBox 17"/>
          <p:cNvSpPr txBox="1">
            <a:spLocks noChangeArrowheads="1"/>
          </p:cNvSpPr>
          <p:nvPr/>
        </p:nvSpPr>
        <p:spPr bwMode="auto">
          <a:xfrm>
            <a:off x="762000" y="21447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5" name="TextBox 18"/>
          <p:cNvSpPr txBox="1">
            <a:spLocks noChangeArrowheads="1"/>
          </p:cNvSpPr>
          <p:nvPr/>
        </p:nvSpPr>
        <p:spPr bwMode="auto">
          <a:xfrm>
            <a:off x="1066800" y="21447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6" name="TextBox 19"/>
          <p:cNvSpPr txBox="1">
            <a:spLocks noChangeArrowheads="1"/>
          </p:cNvSpPr>
          <p:nvPr/>
        </p:nvSpPr>
        <p:spPr bwMode="auto">
          <a:xfrm>
            <a:off x="1371600" y="21447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7" name="TextBox 20"/>
          <p:cNvSpPr txBox="1">
            <a:spLocks noChangeArrowheads="1"/>
          </p:cNvSpPr>
          <p:nvPr/>
        </p:nvSpPr>
        <p:spPr bwMode="auto">
          <a:xfrm>
            <a:off x="1676400" y="21447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4288" name="TextBox 21"/>
          <p:cNvSpPr txBox="1">
            <a:spLocks noChangeArrowheads="1"/>
          </p:cNvSpPr>
          <p:nvPr/>
        </p:nvSpPr>
        <p:spPr bwMode="auto">
          <a:xfrm>
            <a:off x="1981200" y="21447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9" name="TextBox 22"/>
          <p:cNvSpPr txBox="1">
            <a:spLocks noChangeArrowheads="1"/>
          </p:cNvSpPr>
          <p:nvPr/>
        </p:nvSpPr>
        <p:spPr bwMode="auto">
          <a:xfrm>
            <a:off x="2286000" y="21447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54290" name="TextBox 23"/>
          <p:cNvSpPr txBox="1">
            <a:spLocks noChangeArrowheads="1"/>
          </p:cNvSpPr>
          <p:nvPr/>
        </p:nvSpPr>
        <p:spPr bwMode="auto">
          <a:xfrm>
            <a:off x="762000" y="23622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54291" name="TextBox 24"/>
          <p:cNvSpPr txBox="1">
            <a:spLocks noChangeArrowheads="1"/>
          </p:cNvSpPr>
          <p:nvPr/>
        </p:nvSpPr>
        <p:spPr bwMode="auto">
          <a:xfrm>
            <a:off x="1066800" y="23622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92" name="TextBox 25"/>
          <p:cNvSpPr txBox="1">
            <a:spLocks noChangeArrowheads="1"/>
          </p:cNvSpPr>
          <p:nvPr/>
        </p:nvSpPr>
        <p:spPr bwMode="auto">
          <a:xfrm>
            <a:off x="1371600" y="23622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93" name="TextBox 26"/>
          <p:cNvSpPr txBox="1">
            <a:spLocks noChangeArrowheads="1"/>
          </p:cNvSpPr>
          <p:nvPr/>
        </p:nvSpPr>
        <p:spPr bwMode="auto">
          <a:xfrm>
            <a:off x="1676400" y="23622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94" name="TextBox 27"/>
          <p:cNvSpPr txBox="1">
            <a:spLocks noChangeArrowheads="1"/>
          </p:cNvSpPr>
          <p:nvPr/>
        </p:nvSpPr>
        <p:spPr bwMode="auto">
          <a:xfrm>
            <a:off x="1981200" y="23622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54295" name="TextBox 28"/>
          <p:cNvSpPr txBox="1">
            <a:spLocks noChangeArrowheads="1"/>
          </p:cNvSpPr>
          <p:nvPr/>
        </p:nvSpPr>
        <p:spPr bwMode="auto">
          <a:xfrm>
            <a:off x="2286000" y="23622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54296" name="TextBox 29"/>
          <p:cNvSpPr txBox="1">
            <a:spLocks noChangeArrowheads="1"/>
          </p:cNvSpPr>
          <p:nvPr/>
        </p:nvSpPr>
        <p:spPr bwMode="auto">
          <a:xfrm>
            <a:off x="762000" y="25892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54297" name="TextBox 30"/>
          <p:cNvSpPr txBox="1">
            <a:spLocks noChangeArrowheads="1"/>
          </p:cNvSpPr>
          <p:nvPr/>
        </p:nvSpPr>
        <p:spPr bwMode="auto">
          <a:xfrm>
            <a:off x="1066800" y="25892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98" name="TextBox 31"/>
          <p:cNvSpPr txBox="1">
            <a:spLocks noChangeArrowheads="1"/>
          </p:cNvSpPr>
          <p:nvPr/>
        </p:nvSpPr>
        <p:spPr bwMode="auto">
          <a:xfrm>
            <a:off x="1371600" y="25892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99" name="TextBox 32"/>
          <p:cNvSpPr txBox="1">
            <a:spLocks noChangeArrowheads="1"/>
          </p:cNvSpPr>
          <p:nvPr/>
        </p:nvSpPr>
        <p:spPr bwMode="auto">
          <a:xfrm>
            <a:off x="1676400" y="25892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0" name="TextBox 33"/>
          <p:cNvSpPr txBox="1">
            <a:spLocks noChangeArrowheads="1"/>
          </p:cNvSpPr>
          <p:nvPr/>
        </p:nvSpPr>
        <p:spPr bwMode="auto">
          <a:xfrm>
            <a:off x="1981200" y="25892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1" name="TextBox 34"/>
          <p:cNvSpPr txBox="1">
            <a:spLocks noChangeArrowheads="1"/>
          </p:cNvSpPr>
          <p:nvPr/>
        </p:nvSpPr>
        <p:spPr bwMode="auto">
          <a:xfrm>
            <a:off x="2286000" y="25892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2" name="TextBox 35"/>
          <p:cNvSpPr txBox="1">
            <a:spLocks noChangeArrowheads="1"/>
          </p:cNvSpPr>
          <p:nvPr/>
        </p:nvSpPr>
        <p:spPr bwMode="auto">
          <a:xfrm>
            <a:off x="762000" y="28321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3" name="TextBox 36"/>
          <p:cNvSpPr txBox="1">
            <a:spLocks noChangeArrowheads="1"/>
          </p:cNvSpPr>
          <p:nvPr/>
        </p:nvSpPr>
        <p:spPr bwMode="auto">
          <a:xfrm>
            <a:off x="1066800" y="28321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4" name="TextBox 37"/>
          <p:cNvSpPr txBox="1">
            <a:spLocks noChangeArrowheads="1"/>
          </p:cNvSpPr>
          <p:nvPr/>
        </p:nvSpPr>
        <p:spPr bwMode="auto">
          <a:xfrm>
            <a:off x="1371600" y="28321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54305" name="TextBox 38"/>
          <p:cNvSpPr txBox="1">
            <a:spLocks noChangeArrowheads="1"/>
          </p:cNvSpPr>
          <p:nvPr/>
        </p:nvSpPr>
        <p:spPr bwMode="auto">
          <a:xfrm>
            <a:off x="1676400" y="28321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6" name="TextBox 39"/>
          <p:cNvSpPr txBox="1">
            <a:spLocks noChangeArrowheads="1"/>
          </p:cNvSpPr>
          <p:nvPr/>
        </p:nvSpPr>
        <p:spPr bwMode="auto">
          <a:xfrm>
            <a:off x="1981200" y="28321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54307" name="TextBox 40"/>
          <p:cNvSpPr txBox="1">
            <a:spLocks noChangeArrowheads="1"/>
          </p:cNvSpPr>
          <p:nvPr/>
        </p:nvSpPr>
        <p:spPr bwMode="auto">
          <a:xfrm>
            <a:off x="2286000" y="28321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8" name="TextBox 41"/>
          <p:cNvSpPr txBox="1">
            <a:spLocks noChangeArrowheads="1"/>
          </p:cNvSpPr>
          <p:nvPr/>
        </p:nvSpPr>
        <p:spPr bwMode="auto">
          <a:xfrm>
            <a:off x="762000" y="30591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9" name="TextBox 42"/>
          <p:cNvSpPr txBox="1">
            <a:spLocks noChangeArrowheads="1"/>
          </p:cNvSpPr>
          <p:nvPr/>
        </p:nvSpPr>
        <p:spPr bwMode="auto">
          <a:xfrm>
            <a:off x="1066800" y="30591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10" name="TextBox 43"/>
          <p:cNvSpPr txBox="1">
            <a:spLocks noChangeArrowheads="1"/>
          </p:cNvSpPr>
          <p:nvPr/>
        </p:nvSpPr>
        <p:spPr bwMode="auto">
          <a:xfrm>
            <a:off x="1371600" y="30591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11" name="TextBox 44"/>
          <p:cNvSpPr txBox="1">
            <a:spLocks noChangeArrowheads="1"/>
          </p:cNvSpPr>
          <p:nvPr/>
        </p:nvSpPr>
        <p:spPr bwMode="auto">
          <a:xfrm>
            <a:off x="1676400" y="30591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54312" name="TextBox 45"/>
          <p:cNvSpPr txBox="1">
            <a:spLocks noChangeArrowheads="1"/>
          </p:cNvSpPr>
          <p:nvPr/>
        </p:nvSpPr>
        <p:spPr bwMode="auto">
          <a:xfrm>
            <a:off x="1981200" y="30591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13" name="TextBox 46"/>
          <p:cNvSpPr txBox="1">
            <a:spLocks noChangeArrowheads="1"/>
          </p:cNvSpPr>
          <p:nvPr/>
        </p:nvSpPr>
        <p:spPr bwMode="auto">
          <a:xfrm>
            <a:off x="2286000" y="30591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685800" y="3429000"/>
            <a:ext cx="2286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438400" y="1905000"/>
            <a:ext cx="2286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1904207" y="2666206"/>
            <a:ext cx="1524000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438400" y="3429000"/>
            <a:ext cx="2286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ight Arrow 54"/>
          <p:cNvSpPr/>
          <p:nvPr/>
        </p:nvSpPr>
        <p:spPr>
          <a:xfrm>
            <a:off x="2971800" y="2514600"/>
            <a:ext cx="6858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3810000" y="1905000"/>
            <a:ext cx="83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val</a:t>
            </a: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3810000" y="2373313"/>
            <a:ext cx="838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col</a:t>
            </a: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3810000" y="2906713"/>
            <a:ext cx="838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ptr</a:t>
            </a:r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44958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8006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1054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4102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7150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0198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63246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66294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69342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72390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75438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4958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8006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1054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54102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57150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60198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63246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66294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69342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72390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75438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4495800" y="28956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4800600" y="28956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105400" y="28956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5410200" y="28956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715000" y="28956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5943600" y="2895600"/>
            <a:ext cx="457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6324600" y="2895600"/>
            <a:ext cx="457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44958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0</a:t>
            </a: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48006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51054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4102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3</a:t>
            </a: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57150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60198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5</a:t>
            </a: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63246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6</a:t>
            </a: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66294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7</a:t>
            </a:r>
          </a:p>
        </p:txBody>
      </p:sp>
      <p:sp>
        <p:nvSpPr>
          <p:cNvPr id="100" name="TextBox 99"/>
          <p:cNvSpPr txBox="1">
            <a:spLocks noChangeArrowheads="1"/>
          </p:cNvSpPr>
          <p:nvPr/>
        </p:nvSpPr>
        <p:spPr bwMode="auto">
          <a:xfrm>
            <a:off x="69342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8</a:t>
            </a: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72390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9</a:t>
            </a:r>
          </a:p>
        </p:txBody>
      </p: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7543800" y="1524000"/>
            <a:ext cx="457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10</a:t>
            </a:r>
          </a:p>
        </p:txBody>
      </p:sp>
      <p:sp>
        <p:nvSpPr>
          <p:cNvPr id="103" name="Down Arrow 102"/>
          <p:cNvSpPr/>
          <p:nvPr/>
        </p:nvSpPr>
        <p:spPr>
          <a:xfrm rot="2506123">
            <a:off x="3603625" y="3325813"/>
            <a:ext cx="260350" cy="9001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1447800" y="4648200"/>
            <a:ext cx="5562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/>
              <a:t>(A,0) (B,4) (0,0) (C,3) (D,4) (0,0)…</a:t>
            </a: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6400800" y="4267200"/>
            <a:ext cx="175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/>
              <a:t>  Group vol/col</a:t>
            </a:r>
          </a:p>
          <a:p>
            <a:pPr>
              <a:buFont typeface="Arial" pitchFamily="34" charset="0"/>
              <a:buChar char="•"/>
            </a:pPr>
            <a:r>
              <a:rPr lang="en-US" sz="1400"/>
              <a:t>  Zero-terminate</a:t>
            </a:r>
          </a:p>
        </p:txBody>
      </p:sp>
      <p:sp>
        <p:nvSpPr>
          <p:cNvPr id="10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 animBg="1"/>
      <p:bldP spid="104" grpId="0"/>
      <p:bldP spid="10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New SpMV Architecture</a:t>
            </a:r>
          </a:p>
        </p:txBody>
      </p:sp>
      <p:pic>
        <p:nvPicPr>
          <p:cNvPr id="5530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275" y="1905000"/>
            <a:ext cx="2701925" cy="415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1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5334000" cy="533400"/>
          </a:xfrm>
        </p:spPr>
        <p:txBody>
          <a:bodyPr/>
          <a:lstStyle/>
          <a:p>
            <a:r>
              <a:rPr lang="en-US" sz="1600" smtClean="0"/>
              <a:t>Delete tree, replicate accumulator, schedule matrix data:</a:t>
            </a:r>
            <a:endParaRPr lang="en-US" sz="140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694045" y="2054999"/>
          <a:ext cx="5080000" cy="3337560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2000" endA="300" endPos="35000" dir="5400000" sy="-100000" algn="bl" rotWithShape="0"/>
                </a:effectLst>
                <a:tableStyleId>{616DA210-FB5B-4158-B5E0-FEB733F419BA}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0,0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1,0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2,0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3,0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4,0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0,1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1,1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2,1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3,1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4,1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0,2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1,2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2,2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3,2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4,2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0,3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1,3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2,3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3,3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4,3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0,4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1,4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2,4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3,4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4,4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0,5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1,5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2,5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3,5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4,5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0,6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0.0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0.0</a:t>
                      </a:r>
                      <a:endParaRPr lang="en-US" sz="1100" b="0" i="1" baseline="-25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2,6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3,6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4,6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0,7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0.0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1100" b="0" i="1" baseline="-25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2,7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3,7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4,7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0,8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5,0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5,0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2,8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3,8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4,8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707063" y="1371600"/>
            <a:ext cx="990600" cy="2762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400 bits</a:t>
            </a:r>
          </a:p>
        </p:txBody>
      </p:sp>
      <p:sp>
        <p:nvSpPr>
          <p:cNvPr id="18" name="Left Brace 17"/>
          <p:cNvSpPr/>
          <p:nvPr/>
        </p:nvSpPr>
        <p:spPr>
          <a:xfrm rot="5400000">
            <a:off x="6134100" y="-752475"/>
            <a:ext cx="228600" cy="51816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Performance Comparison</a:t>
            </a:r>
          </a:p>
        </p:txBody>
      </p:sp>
      <p:sp>
        <p:nvSpPr>
          <p:cNvPr id="57347" name="TextBox 4"/>
          <p:cNvSpPr txBox="1">
            <a:spLocks noChangeArrowheads="1"/>
          </p:cNvSpPr>
          <p:nvPr/>
        </p:nvSpPr>
        <p:spPr bwMode="auto">
          <a:xfrm>
            <a:off x="685800" y="1295400"/>
            <a:ext cx="8077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/>
              <a:t>If FPGA Memory bandwidth scaled by adding multipliers/ accumulators to match GPU Memory Bandwidth for each matrix separately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" y="2184400"/>
          <a:ext cx="1752600" cy="3606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838200"/>
              </a:tblGrid>
              <a:tr h="5892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+mn-lt"/>
                          <a:ea typeface="SimSun"/>
                          <a:cs typeface="Times New Roman"/>
                        </a:rPr>
                        <a:t>GPU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+mn-lt"/>
                        <a:ea typeface="SimSun"/>
                        <a:cs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800" b="1" dirty="0" err="1" smtClean="0">
                          <a:solidFill>
                            <a:schemeClr val="tx1"/>
                          </a:solidFill>
                          <a:latin typeface="+mn-lt"/>
                          <a:ea typeface="SimSun"/>
                          <a:cs typeface="Times New Roman"/>
                        </a:rPr>
                        <a:t>Mem</a:t>
                      </a:r>
                      <a:r>
                        <a:rPr lang="en-AU" sz="800" b="1" dirty="0" smtClean="0">
                          <a:solidFill>
                            <a:schemeClr val="tx1"/>
                          </a:solidFill>
                          <a:latin typeface="+mn-lt"/>
                          <a:ea typeface="SimSun"/>
                          <a:cs typeface="Times New Roman"/>
                        </a:rPr>
                        <a:t>. BW</a:t>
                      </a:r>
                      <a:r>
                        <a:rPr lang="en-AU" sz="800" b="1" baseline="0" dirty="0" smtClean="0">
                          <a:solidFill>
                            <a:schemeClr val="tx1"/>
                          </a:solidFill>
                          <a:latin typeface="+mn-lt"/>
                          <a:ea typeface="SimSun"/>
                          <a:cs typeface="Times New Roman"/>
                        </a:rPr>
                        <a:t> (GB/s)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+mn-lt"/>
                          <a:ea typeface="SimSun"/>
                          <a:cs typeface="Times New Roman"/>
                        </a:rPr>
                        <a:t>FPGA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 err="1" smtClean="0">
                          <a:solidFill>
                            <a:schemeClr val="tx1"/>
                          </a:solidFill>
                          <a:latin typeface="+mn-lt"/>
                          <a:ea typeface="SimSun"/>
                          <a:cs typeface="Times New Roman"/>
                        </a:rPr>
                        <a:t>Mem</a:t>
                      </a:r>
                      <a:r>
                        <a:rPr lang="en-US" sz="800" b="1" baseline="0" dirty="0" smtClean="0">
                          <a:solidFill>
                            <a:schemeClr val="tx1"/>
                          </a:solidFill>
                          <a:latin typeface="+mn-lt"/>
                          <a:ea typeface="SimSun"/>
                          <a:cs typeface="Times New Roman"/>
                        </a:rPr>
                        <a:t> BW (GB/s)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46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58.00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51.0 </a:t>
                      </a:r>
                      <a:r>
                        <a:rPr lang="en-AU" sz="110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GB/s (x6)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57.03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51.0 </a:t>
                      </a:r>
                      <a:r>
                        <a:rPr lang="en-AU" sz="110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GB/s (x6)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52.58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51.0 </a:t>
                      </a:r>
                      <a:r>
                        <a:rPr lang="en-AU" sz="110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GB/s (x6)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49.16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42.5 </a:t>
                      </a:r>
                      <a:r>
                        <a:rPr lang="en-AU" sz="110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GB/s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(x5)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40.23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34 </a:t>
                      </a:r>
                      <a:r>
                        <a:rPr lang="en-AU" sz="110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GB/s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(x4)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26.64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25.5 </a:t>
                      </a:r>
                      <a:r>
                        <a:rPr lang="en-AU" sz="110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GB/s (x3)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25.68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25.5 GB/s (x3)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27.66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25.5 GB/s (x3)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27.08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25.5 </a:t>
                      </a:r>
                      <a:r>
                        <a:rPr lang="en-AU" sz="110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GB/s (x3)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2667000" y="2057400"/>
          <a:ext cx="70866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Minimum Feature Size</a:t>
            </a:r>
          </a:p>
        </p:txBody>
      </p:sp>
      <p:graphicFrame>
        <p:nvGraphicFramePr>
          <p:cNvPr id="13441" name="Group 129"/>
          <p:cNvGraphicFramePr>
            <a:graphicFrameLocks noGrp="1"/>
          </p:cNvGraphicFramePr>
          <p:nvPr/>
        </p:nvGraphicFramePr>
        <p:xfrm>
          <a:off x="1600200" y="1371600"/>
          <a:ext cx="6034087" cy="3632200"/>
        </p:xfrm>
        <a:graphic>
          <a:graphicData uri="http://schemas.openxmlformats.org/drawingml/2006/table">
            <a:tbl>
              <a:tblPr/>
              <a:tblGrid>
                <a:gridCol w="551180"/>
                <a:gridCol w="1732280"/>
                <a:gridCol w="1422717"/>
                <a:gridCol w="1287780"/>
                <a:gridCol w="1040130"/>
              </a:tblGrid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Processor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Speed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Transistor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Transistors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1982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i286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6 - 25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1.5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~134,000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1986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i386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16 – 40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~270,000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1989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i486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16 - 133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.8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~1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1993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Pentium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60 - 300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.6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~3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1995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Pentium Pro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150 - 200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.5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~4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1997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Pentium II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233 - 450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.35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~5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1999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Pentium III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450 – 1400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.25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~10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Pentium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1.3 – 3.8 GHz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.18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~50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2005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Pentium 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 threads/package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.09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~200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2006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Core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 threads/die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.065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~300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2008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Core i7 “Nehalem”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8 threads/die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.045 </a:t>
                      </a: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~800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“Sandy Bridge”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16 threads/die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.032 </a:t>
                      </a: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~1.2 billion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Group 129"/>
          <p:cNvGraphicFramePr>
            <a:graphicFrameLocks noGrp="1"/>
          </p:cNvGraphicFramePr>
          <p:nvPr/>
        </p:nvGraphicFramePr>
        <p:xfrm>
          <a:off x="1600201" y="5105400"/>
          <a:ext cx="6037728" cy="838200"/>
        </p:xfrm>
        <a:graphic>
          <a:graphicData uri="http://schemas.openxmlformats.org/drawingml/2006/table">
            <a:tbl>
              <a:tblPr/>
              <a:tblGrid>
                <a:gridCol w="560792"/>
                <a:gridCol w="1725207"/>
                <a:gridCol w="1415783"/>
                <a:gridCol w="1298602"/>
                <a:gridCol w="1037344"/>
              </a:tblGrid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Processor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Speed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Transistor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Transistors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2008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NVIDIA Tesla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240 threads/die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.065 </a:t>
                      </a: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1.4 billion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NVIDIA Fermi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512 threads/die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.040 </a:t>
                      </a: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3 billion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DNA/protein sequence, e.g.</a:t>
            </a:r>
          </a:p>
          <a:p>
            <a:pPr lvl="1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TGA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GT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AGTG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TTGG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CCC</a:t>
            </a:r>
            <a:r>
              <a:rPr lang="en-US" dirty="0" smtClean="0"/>
              <a:t> =&gt;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TGA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GTTTGGCCC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Goal:  align the two sequences against substitutions and deletions:</a:t>
            </a:r>
          </a:p>
          <a:p>
            <a:pPr lvl="1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TGA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GT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AGTG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TTGG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CCC</a:t>
            </a:r>
          </a:p>
          <a:p>
            <a:pPr lvl="1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TGA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GT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----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TTGG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CCC</a:t>
            </a:r>
          </a:p>
          <a:p>
            <a:pPr lvl="1"/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+mj-lt"/>
                <a:cs typeface="Courier New" pitchFamily="49" charset="0"/>
              </a:rPr>
              <a:t>Used for sequence comparison and database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GPU and FPGA Acceleration of Data Mining</a:t>
            </a:r>
            <a:endParaRPr lang="en-US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447800"/>
            <a:ext cx="14763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905000"/>
            <a:ext cx="3133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181600" y="20574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 support=2</a:t>
            </a:r>
            <a:endParaRPr lang="en-US" dirty="0"/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657600"/>
            <a:ext cx="21336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3810000" y="3810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&lt;BCE&gt;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10000" y="41148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&lt;ABC&gt;, &lt;ABE&gt;, &lt;ACE&gt;, &lt;BCE&gt;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4800600" y="2362200"/>
            <a:ext cx="381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9356729">
            <a:off x="2336376" y="3258805"/>
            <a:ext cx="2930162" cy="123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2514600" y="4114800"/>
            <a:ext cx="1371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Applications Work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400" y="137160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+mn-lt"/>
              </a:rPr>
              <a:t>GPU Acceleration of </a:t>
            </a:r>
            <a:r>
              <a:rPr lang="en-US" sz="2000" kern="0" dirty="0" smtClean="0">
                <a:solidFill>
                  <a:srgbClr val="000000"/>
                </a:solidFill>
                <a:latin typeface="+mn-lt"/>
              </a:rPr>
              <a:t>Two Level Logic Minimization</a:t>
            </a:r>
            <a:endParaRPr lang="en-US" sz="2000" kern="0" dirty="0">
              <a:solidFill>
                <a:srgbClr val="000000"/>
              </a:solidFill>
              <a:latin typeface="+mn-lt"/>
            </a:endParaRPr>
          </a:p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sz="800" dirty="0">
                <a:latin typeface="+mj-lt"/>
              </a:rPr>
              <a:t>1.	Ibrahim </a:t>
            </a:r>
            <a:r>
              <a:rPr lang="en-US" sz="800" dirty="0" err="1">
                <a:latin typeface="+mj-lt"/>
              </a:rPr>
              <a:t>Savran</a:t>
            </a:r>
            <a:r>
              <a:rPr lang="en-US" sz="800" dirty="0">
                <a:latin typeface="+mj-lt"/>
              </a:rPr>
              <a:t>, Jason D. Bakos, </a:t>
            </a:r>
            <a:r>
              <a:rPr lang="en-US" sz="800" b="1" dirty="0">
                <a:latin typeface="+mj-lt"/>
              </a:rPr>
              <a:t>"GPU Acceleration of Near-Minimal Logic Minimization,"</a:t>
            </a:r>
            <a:r>
              <a:rPr lang="en-US" sz="800" dirty="0">
                <a:latin typeface="+mj-lt"/>
              </a:rPr>
              <a:t> 2010 Symposium on Application Accelerators in High Performance Computing (SAAHPC'10), July 13-15, 2010.</a:t>
            </a:r>
            <a:endParaRPr lang="en-US" sz="800" kern="0" dirty="0">
              <a:solidFill>
                <a:srgbClr val="000000"/>
              </a:solidFill>
              <a:latin typeface="+mj-lt"/>
            </a:endParaRPr>
          </a:p>
        </p:txBody>
      </p:sp>
      <p:graphicFrame>
        <p:nvGraphicFramePr>
          <p:cNvPr id="8" name="Group 88"/>
          <p:cNvGraphicFramePr>
            <a:graphicFrameLocks noGrp="1"/>
          </p:cNvGraphicFramePr>
          <p:nvPr/>
        </p:nvGraphicFramePr>
        <p:xfrm>
          <a:off x="2118232" y="2743200"/>
          <a:ext cx="1552893" cy="2341563"/>
        </p:xfrm>
        <a:graphic>
          <a:graphicData uri="http://schemas.openxmlformats.org/drawingml/2006/table">
            <a:tbl>
              <a:tblPr/>
              <a:tblGrid>
                <a:gridCol w="279400"/>
                <a:gridCol w="279400"/>
                <a:gridCol w="280194"/>
                <a:gridCol w="280194"/>
                <a:gridCol w="433705"/>
              </a:tblGrid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out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</a:rPr>
                        <a:t>anything else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3718432" y="3124200"/>
            <a:ext cx="381000" cy="15240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718432" y="3276600"/>
            <a:ext cx="381000" cy="15240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718432" y="3657600"/>
            <a:ext cx="381000" cy="15240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718432" y="3810000"/>
            <a:ext cx="381000" cy="15240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23232" y="3124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A’B’D’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977128" y="3657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A’BC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3718432" y="4179332"/>
            <a:ext cx="381000" cy="15240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18432" y="4331732"/>
            <a:ext cx="381000" cy="15240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53328" y="4114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(ACD)’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007864" y="4495800"/>
            <a:ext cx="131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(A’BC’D)’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18432" y="4690320"/>
            <a:ext cx="381000" cy="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56632" y="2438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A’B’CD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56632" y="2667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A’B’C’D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4861432" y="2819400"/>
            <a:ext cx="990600" cy="45720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623432" y="2667000"/>
            <a:ext cx="228600" cy="15240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699632" y="2667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A’B’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61432" y="3200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A’B’CD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61432" y="3429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A’B’CD’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4709032" y="3733800"/>
            <a:ext cx="1676400" cy="7620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775832" y="3505200"/>
            <a:ext cx="609600" cy="22860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172200" y="35436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A’C</a:t>
            </a:r>
            <a:endParaRPr lang="en-US" dirty="0"/>
          </a:p>
        </p:txBody>
      </p:sp>
      <p:sp>
        <p:nvSpPr>
          <p:cNvPr id="2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Projects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81000" y="1447800"/>
            <a:ext cx="3429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+mn-lt"/>
              </a:rPr>
              <a:t>Multi-FPGA System Architectures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sz="800" kern="0" dirty="0">
              <a:solidFill>
                <a:srgbClr val="000000"/>
              </a:solidFill>
              <a:latin typeface="+mn-lt"/>
            </a:endParaRP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Jason D. Bakos, Charles L. Cathey, E. Allen Michalski, "Predictive Load Balancing for Interconnected FPGAs,"  16th International Conference on Field Programmable Logic and Applications (FPL'06), Madrid, Spain, August 28-30, 2006.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Charles L. Cathey, Jason D. Bakos, Duncan A. Buell, "A Reconfigurable Distributed Computing Fabric Exploiting Multilevel Parallelism," 14th Annual IEEE International Symposium on Field-Programmable Custom Computing Machines  (FCCM'06), April 24-26, 2006.</a:t>
            </a:r>
          </a:p>
        </p:txBody>
      </p:sp>
      <p:pic>
        <p:nvPicPr>
          <p:cNvPr id="5939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2590800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1371600"/>
            <a:ext cx="21717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4495800"/>
            <a:ext cx="3429000" cy="99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GPU Simulation</a:t>
            </a:r>
          </a:p>
          <a:p>
            <a:pPr>
              <a:defRPr/>
            </a:pPr>
            <a:endParaRPr lang="en-US" sz="800" dirty="0" smtClean="0"/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800" dirty="0" smtClean="0"/>
              <a:t>Patrick A. Moran, Jason D. Bakos, "A PTX Simulator for Performance Tuning CUDA Code," IEEE Trans. on Parallel and Distributed Systems, submitted.</a:t>
            </a:r>
          </a:p>
        </p:txBody>
      </p:sp>
      <p:pic>
        <p:nvPicPr>
          <p:cNvPr id="5940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4343400"/>
            <a:ext cx="1905000" cy="164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0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4343400"/>
            <a:ext cx="193675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PATHS:  Task Partitioning for</a:t>
            </a:r>
            <a:br>
              <a:rPr lang="en-US" dirty="0" smtClean="0"/>
            </a:br>
            <a:r>
              <a:rPr lang="en-US" dirty="0" smtClean="0"/>
              <a:t>Heterogeneous Computing</a:t>
            </a:r>
          </a:p>
        </p:txBody>
      </p:sp>
      <p:pic>
        <p:nvPicPr>
          <p:cNvPr id="60420" name="Picture 5" descr="example-grap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981200"/>
            <a:ext cx="27559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1" name="Picture 8" descr="PATHS"/>
          <p:cNvPicPr>
            <a:picLocks noChangeAspect="1" noChangeArrowheads="1"/>
          </p:cNvPicPr>
          <p:nvPr/>
        </p:nvPicPr>
        <p:blipFill>
          <a:blip r:embed="rId3" cstate="print"/>
          <a:srcRect r="34801" b="30556"/>
          <a:stretch>
            <a:fillRect/>
          </a:stretch>
        </p:blipFill>
        <p:spPr bwMode="auto">
          <a:xfrm>
            <a:off x="152400" y="2362200"/>
            <a:ext cx="2863850" cy="228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1676400"/>
            <a:ext cx="282416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3733800"/>
            <a:ext cx="3200400" cy="207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828800"/>
          </a:xfrm>
        </p:spPr>
        <p:txBody>
          <a:bodyPr/>
          <a:lstStyle/>
          <a:p>
            <a:r>
              <a:rPr lang="en-US" dirty="0" smtClean="0"/>
              <a:t>Input bandwidth-constrained high-level synthesis</a:t>
            </a:r>
          </a:p>
          <a:p>
            <a:endParaRPr lang="en-US" dirty="0" smtClean="0"/>
          </a:p>
          <a:p>
            <a:r>
              <a:rPr lang="en-US" dirty="0" smtClean="0"/>
              <a:t>Example:  16-input expression:</a:t>
            </a:r>
          </a:p>
          <a:p>
            <a:pPr>
              <a:buNone/>
            </a:pPr>
            <a:r>
              <a:rPr lang="en-US" dirty="0" smtClean="0"/>
              <a:t>	out = (AA1 * A1 + AC1 * C1 + AG1 * G1 + AT1 * T1) * </a:t>
            </a:r>
          </a:p>
          <a:p>
            <a:pPr>
              <a:buNone/>
            </a:pPr>
            <a:r>
              <a:rPr lang="en-US" dirty="0" smtClean="0"/>
              <a:t>             (AG2 * A2 + AC2 * C2 + AG2 * G2 + AT2 * T2)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4035" name="Object 3"/>
          <p:cNvGraphicFramePr>
            <a:graphicFrameLocks noChangeAspect="1"/>
          </p:cNvGraphicFramePr>
          <p:nvPr/>
        </p:nvGraphicFramePr>
        <p:xfrm>
          <a:off x="762000" y="3581400"/>
          <a:ext cx="4038600" cy="1962532"/>
        </p:xfrm>
        <a:graphic>
          <a:graphicData uri="http://schemas.openxmlformats.org/presentationml/2006/ole">
            <p:oleObj spid="_x0000_s44035" r:id="rId3" imgW="3671926" imgH="1775460" progId="">
              <p:embed/>
            </p:oleObj>
          </a:graphicData>
        </a:graphic>
      </p:graphicFrame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4037" name="Object 5"/>
          <p:cNvGraphicFramePr>
            <a:graphicFrameLocks noChangeAspect="1"/>
          </p:cNvGraphicFramePr>
          <p:nvPr/>
        </p:nvGraphicFramePr>
        <p:xfrm>
          <a:off x="5334000" y="3352800"/>
          <a:ext cx="2438400" cy="2544417"/>
        </p:xfrm>
        <a:graphic>
          <a:graphicData uri="http://schemas.openxmlformats.org/presentationml/2006/ole">
            <p:oleObj spid="_x0000_s44037" r:id="rId4" imgW="2843337" imgH="2956045" progId="">
              <p:embed/>
            </p:oleObj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Contact Information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Jason D. Bakos</a:t>
            </a:r>
          </a:p>
          <a:p>
            <a:pPr lvl="1"/>
            <a:r>
              <a:rPr lang="en-US" smtClean="0"/>
              <a:t>Office:  3A52</a:t>
            </a:r>
          </a:p>
          <a:p>
            <a:pPr lvl="1"/>
            <a:r>
              <a:rPr lang="en-US" smtClean="0"/>
              <a:t>E-mail:  jbakos@sc.edu</a:t>
            </a:r>
          </a:p>
          <a:p>
            <a:pPr lvl="1"/>
            <a:r>
              <a:rPr lang="en-US" smtClean="0"/>
              <a:t>http://www.cse.sc.edu/~jbakos</a:t>
            </a:r>
          </a:p>
          <a:p>
            <a:pPr lvl="1"/>
            <a:endParaRPr lang="en-US" smtClean="0"/>
          </a:p>
          <a:p>
            <a:r>
              <a:rPr lang="en-US" smtClean="0"/>
              <a:t>Heterogeneous and Reconfigurable Computing (HeRC) Lab:</a:t>
            </a:r>
          </a:p>
          <a:p>
            <a:pPr lvl="1"/>
            <a:r>
              <a:rPr lang="en-US" smtClean="0"/>
              <a:t>Lab:  3D15</a:t>
            </a:r>
          </a:p>
          <a:p>
            <a:pPr lvl="1"/>
            <a:r>
              <a:rPr lang="en-US" smtClean="0">
                <a:hlinkClick r:id="rId2"/>
              </a:rPr>
              <a:t>http://herc.cse.sc.edu</a:t>
            </a:r>
            <a:endParaRPr lang="en-US" smtClean="0"/>
          </a:p>
          <a:p>
            <a:pPr lvl="1">
              <a:buFontTx/>
              <a:buNone/>
            </a:pPr>
            <a:endParaRPr lang="en-US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Acknowledgement</a:t>
            </a:r>
          </a:p>
        </p:txBody>
      </p:sp>
      <p:sp>
        <p:nvSpPr>
          <p:cNvPr id="64515" name="AutoShape 2" descr="http://mail.google.com/mail/?ui=2&amp;ik=9fea198787&amp;view=att&amp;th=124e454acc09c4eb&amp;attid=0.7&amp;disp=inline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16" name="AutoShape 4" descr="http://mail.google.com/mail/?ui=2&amp;ik=9fea198787&amp;view=att&amp;th=124e454acc09c4eb&amp;attid=0.7&amp;disp=inline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451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828800"/>
            <a:ext cx="5943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8" name="TextBox 7"/>
          <p:cNvSpPr txBox="1">
            <a:spLocks noChangeArrowheads="1"/>
          </p:cNvSpPr>
          <p:nvPr/>
        </p:nvSpPr>
        <p:spPr bwMode="auto">
          <a:xfrm>
            <a:off x="228600" y="5486400"/>
            <a:ext cx="8763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Heterogeneous and Reconfigurable Computing Group</a:t>
            </a:r>
          </a:p>
          <a:p>
            <a:pPr algn="ctr"/>
            <a:r>
              <a:rPr lang="en-US"/>
              <a:t>http://herc.cse.sc.edu</a:t>
            </a:r>
          </a:p>
        </p:txBody>
      </p:sp>
      <p:sp>
        <p:nvSpPr>
          <p:cNvPr id="64519" name="TextBox 8"/>
          <p:cNvSpPr txBox="1">
            <a:spLocks noChangeArrowheads="1"/>
          </p:cNvSpPr>
          <p:nvPr/>
        </p:nvSpPr>
        <p:spPr bwMode="auto">
          <a:xfrm>
            <a:off x="304800" y="1524000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Zheming Jin</a:t>
            </a:r>
          </a:p>
        </p:txBody>
      </p:sp>
      <p:sp>
        <p:nvSpPr>
          <p:cNvPr id="64520" name="TextBox 9"/>
          <p:cNvSpPr txBox="1">
            <a:spLocks noChangeArrowheads="1"/>
          </p:cNvSpPr>
          <p:nvPr/>
        </p:nvSpPr>
        <p:spPr bwMode="auto">
          <a:xfrm>
            <a:off x="1828800" y="1371600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Tiffany Mintz</a:t>
            </a:r>
          </a:p>
        </p:txBody>
      </p:sp>
      <p:cxnSp>
        <p:nvCxnSpPr>
          <p:cNvPr id="12" name="Straight Arrow Connector 11"/>
          <p:cNvCxnSpPr>
            <a:stCxn id="64519" idx="2"/>
          </p:cNvCxnSpPr>
          <p:nvPr/>
        </p:nvCxnSpPr>
        <p:spPr>
          <a:xfrm rot="16200000" flipH="1">
            <a:off x="1194594" y="1804194"/>
            <a:ext cx="696912" cy="876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4520" idx="2"/>
          </p:cNvCxnSpPr>
          <p:nvPr/>
        </p:nvCxnSpPr>
        <p:spPr>
          <a:xfrm rot="16200000" flipH="1">
            <a:off x="2528094" y="1842294"/>
            <a:ext cx="468312" cy="26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523" name="TextBox 19"/>
          <p:cNvSpPr txBox="1">
            <a:spLocks noChangeArrowheads="1"/>
          </p:cNvSpPr>
          <p:nvPr/>
        </p:nvSpPr>
        <p:spPr bwMode="auto">
          <a:xfrm>
            <a:off x="3505200" y="1295400"/>
            <a:ext cx="1752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Krishna Nagar</a:t>
            </a:r>
          </a:p>
        </p:txBody>
      </p:sp>
      <p:cxnSp>
        <p:nvCxnSpPr>
          <p:cNvPr id="21" name="Straight Arrow Connector 20"/>
          <p:cNvCxnSpPr>
            <a:stCxn id="64523" idx="2"/>
          </p:cNvCxnSpPr>
          <p:nvPr/>
        </p:nvCxnSpPr>
        <p:spPr>
          <a:xfrm rot="5400000">
            <a:off x="4204494" y="1727994"/>
            <a:ext cx="239712" cy="114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525" name="TextBox 23"/>
          <p:cNvSpPr txBox="1">
            <a:spLocks noChangeArrowheads="1"/>
          </p:cNvSpPr>
          <p:nvPr/>
        </p:nvSpPr>
        <p:spPr bwMode="auto">
          <a:xfrm>
            <a:off x="5257800" y="1371600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Jason Bakos</a:t>
            </a:r>
          </a:p>
        </p:txBody>
      </p:sp>
      <p:cxnSp>
        <p:nvCxnSpPr>
          <p:cNvPr id="25" name="Straight Arrow Connector 24"/>
          <p:cNvCxnSpPr>
            <a:stCxn id="64525" idx="2"/>
          </p:cNvCxnSpPr>
          <p:nvPr/>
        </p:nvCxnSpPr>
        <p:spPr>
          <a:xfrm rot="5400000">
            <a:off x="5804694" y="1804194"/>
            <a:ext cx="315912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527" name="TextBox 26"/>
          <p:cNvSpPr txBox="1">
            <a:spLocks noChangeArrowheads="1"/>
          </p:cNvSpPr>
          <p:nvPr/>
        </p:nvSpPr>
        <p:spPr bwMode="auto">
          <a:xfrm>
            <a:off x="6934200" y="1371600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Yan Zhang</a:t>
            </a:r>
          </a:p>
        </p:txBody>
      </p:sp>
      <p:cxnSp>
        <p:nvCxnSpPr>
          <p:cNvPr id="28" name="Straight Arrow Connector 27"/>
          <p:cNvCxnSpPr>
            <a:stCxn id="64527" idx="2"/>
          </p:cNvCxnSpPr>
          <p:nvPr/>
        </p:nvCxnSpPr>
        <p:spPr>
          <a:xfrm rot="5400000">
            <a:off x="7290594" y="1689894"/>
            <a:ext cx="392112" cy="495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CPU Design</a:t>
            </a:r>
          </a:p>
        </p:txBody>
      </p:sp>
      <p:sp>
        <p:nvSpPr>
          <p:cNvPr id="6" name="Rectangle 5"/>
          <p:cNvSpPr/>
          <p:nvPr/>
        </p:nvSpPr>
        <p:spPr>
          <a:xfrm>
            <a:off x="1981200" y="1905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4600" y="1905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8" name="Rectangle 7"/>
          <p:cNvSpPr/>
          <p:nvPr/>
        </p:nvSpPr>
        <p:spPr>
          <a:xfrm>
            <a:off x="1981200" y="2362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4600" y="2362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67200" y="1905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00600" y="1905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67200" y="2362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00600" y="2362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905000"/>
            <a:ext cx="1066800" cy="838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8200" y="2819400"/>
            <a:ext cx="2133600" cy="30480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L1 cache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8200" y="3200400"/>
            <a:ext cx="2133600" cy="762000"/>
          </a:xfrm>
          <a:prstGeom prst="rect">
            <a:avLst/>
          </a:prstGeom>
          <a:solidFill>
            <a:srgbClr val="FF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L2 cache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24200" y="1905000"/>
            <a:ext cx="1066800" cy="838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24200" y="2819400"/>
            <a:ext cx="2133600" cy="30480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L1 cache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24200" y="3200400"/>
            <a:ext cx="2133600" cy="762000"/>
          </a:xfrm>
          <a:prstGeom prst="rect">
            <a:avLst/>
          </a:prstGeom>
          <a:solidFill>
            <a:srgbClr val="FF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L2 cache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38200" y="4114800"/>
            <a:ext cx="4419600" cy="1447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L3 cache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5800" y="1828800"/>
            <a:ext cx="4724400" cy="38862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356" name="TextBox 16"/>
          <p:cNvSpPr txBox="1">
            <a:spLocks noChangeArrowheads="1"/>
          </p:cNvSpPr>
          <p:nvPr/>
        </p:nvSpPr>
        <p:spPr bwMode="auto">
          <a:xfrm>
            <a:off x="0" y="17637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CPU</a:t>
            </a:r>
          </a:p>
        </p:txBody>
      </p:sp>
      <p:sp>
        <p:nvSpPr>
          <p:cNvPr id="14357" name="TextBox 16"/>
          <p:cNvSpPr txBox="1">
            <a:spLocks noChangeArrowheads="1"/>
          </p:cNvSpPr>
          <p:nvPr/>
        </p:nvSpPr>
        <p:spPr bwMode="auto">
          <a:xfrm>
            <a:off x="838200" y="1524000"/>
            <a:ext cx="990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Core 1</a:t>
            </a:r>
          </a:p>
        </p:txBody>
      </p:sp>
      <p:sp>
        <p:nvSpPr>
          <p:cNvPr id="14358" name="TextBox 16"/>
          <p:cNvSpPr txBox="1">
            <a:spLocks noChangeArrowheads="1"/>
          </p:cNvSpPr>
          <p:nvPr/>
        </p:nvSpPr>
        <p:spPr bwMode="auto">
          <a:xfrm>
            <a:off x="3124200" y="1524000"/>
            <a:ext cx="990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Core 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48400" y="1325563"/>
            <a:ext cx="2438400" cy="646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smtClean="0"/>
              <a:t>1 </a:t>
            </a:r>
            <a:r>
              <a:rPr lang="en-US" dirty="0"/>
              <a:t>to 1000</a:t>
            </a:r>
          </a:p>
          <a:p>
            <a:pPr>
              <a:defRPr/>
            </a:pPr>
            <a:r>
              <a:rPr lang="en-US" dirty="0"/>
              <a:t>  C[</a:t>
            </a:r>
            <a:r>
              <a:rPr lang="en-US" dirty="0" err="1"/>
              <a:t>i</a:t>
            </a:r>
            <a:r>
              <a:rPr lang="en-US" dirty="0"/>
              <a:t>] = A[</a:t>
            </a:r>
            <a:r>
              <a:rPr lang="en-US" dirty="0" err="1"/>
              <a:t>i</a:t>
            </a:r>
            <a:r>
              <a:rPr lang="en-US" dirty="0"/>
              <a:t>] + B[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69025" y="2922588"/>
            <a:ext cx="2667000" cy="3079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Copy part of A onto CPU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69025" y="3300413"/>
            <a:ext cx="2670175" cy="3079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Copy part of B onto CPU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169025" y="3681413"/>
            <a:ext cx="609600" cy="3079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ADD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4825" y="3684588"/>
            <a:ext cx="609600" cy="3079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ADD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540625" y="3684588"/>
            <a:ext cx="609600" cy="3079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ADD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226425" y="3687763"/>
            <a:ext cx="609600" cy="3079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ADD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69025" y="4065588"/>
            <a:ext cx="2670175" cy="3079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Copy part of C into </a:t>
            </a:r>
            <a:r>
              <a:rPr lang="en-US" sz="1400" dirty="0" err="1"/>
              <a:t>Mem</a:t>
            </a:r>
            <a:endParaRPr lang="en-US" sz="1400" dirty="0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638800" y="2619375"/>
            <a:ext cx="533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/>
              <a:t>time</a:t>
            </a:r>
          </a:p>
        </p:txBody>
      </p:sp>
      <p:cxnSp>
        <p:nvCxnSpPr>
          <p:cNvPr id="48" name="Straight Connector 47"/>
          <p:cNvCxnSpPr/>
          <p:nvPr/>
        </p:nvCxnSpPr>
        <p:spPr>
          <a:xfrm rot="5400000">
            <a:off x="4076700" y="4716463"/>
            <a:ext cx="3581400" cy="0"/>
          </a:xfrm>
          <a:prstGeom prst="line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own Arrow 48"/>
          <p:cNvSpPr/>
          <p:nvPr/>
        </p:nvSpPr>
        <p:spPr>
          <a:xfrm>
            <a:off x="7315200" y="2087563"/>
            <a:ext cx="228600" cy="762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172200" y="4598988"/>
            <a:ext cx="2667000" cy="3079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Copy part of A onto CPU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172200" y="4976813"/>
            <a:ext cx="2670175" cy="3079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Copy part of B onto CPU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72200" y="5357813"/>
            <a:ext cx="609600" cy="3079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ADD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58000" y="5360988"/>
            <a:ext cx="609600" cy="3079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ADD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543800" y="5360988"/>
            <a:ext cx="609600" cy="3079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ADD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229600" y="5364163"/>
            <a:ext cx="609600" cy="3079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ADD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172200" y="5741988"/>
            <a:ext cx="2670175" cy="3079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Copy part of C into </a:t>
            </a:r>
            <a:r>
              <a:rPr lang="en-US" sz="1400" dirty="0" err="1"/>
              <a:t>Mem</a:t>
            </a:r>
            <a:endParaRPr lang="en-US" sz="1400" dirty="0"/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6934200" y="60960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4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5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26" grpId="0" animBg="1"/>
      <p:bldP spid="33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Co-Processor Design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905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7" name="Rectangle 6"/>
          <p:cNvSpPr/>
          <p:nvPr/>
        </p:nvSpPr>
        <p:spPr>
          <a:xfrm>
            <a:off x="1295400" y="1905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8800" y="1905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62200" y="1905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2400" y="1905000"/>
            <a:ext cx="533400" cy="38100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900" dirty="0">
                <a:solidFill>
                  <a:schemeClr val="tx1"/>
                </a:solidFill>
              </a:rPr>
              <a:t>cache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6200" y="1828800"/>
            <a:ext cx="4953000" cy="37338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70" name="TextBox 16"/>
          <p:cNvSpPr txBox="1">
            <a:spLocks noChangeArrowheads="1"/>
          </p:cNvSpPr>
          <p:nvPr/>
        </p:nvSpPr>
        <p:spPr bwMode="auto">
          <a:xfrm>
            <a:off x="76200" y="1524000"/>
            <a:ext cx="68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GPU</a:t>
            </a:r>
          </a:p>
        </p:txBody>
      </p:sp>
      <p:sp>
        <p:nvSpPr>
          <p:cNvPr id="15371" name="TextBox 16"/>
          <p:cNvSpPr txBox="1">
            <a:spLocks noChangeArrowheads="1"/>
          </p:cNvSpPr>
          <p:nvPr/>
        </p:nvSpPr>
        <p:spPr bwMode="auto">
          <a:xfrm>
            <a:off x="5029200" y="1905000"/>
            <a:ext cx="990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Core 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95600" y="1905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29000" y="1905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962400" y="1905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95800" y="1905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62000" y="2362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95400" y="2362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828800" y="2362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362200" y="2362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52400" y="2362200"/>
            <a:ext cx="533400" cy="38100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900" dirty="0">
                <a:solidFill>
                  <a:schemeClr val="tx1"/>
                </a:solidFill>
              </a:rPr>
              <a:t>cache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895600" y="2362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429000" y="2362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62400" y="2362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495800" y="2362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00" y="2819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95400" y="2819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828800" y="2819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362200" y="2819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52400" y="2819400"/>
            <a:ext cx="533400" cy="38100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900" dirty="0">
                <a:solidFill>
                  <a:schemeClr val="tx1"/>
                </a:solidFill>
              </a:rPr>
              <a:t>cache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895600" y="2819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429000" y="2819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962400" y="2819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495800" y="2819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62000" y="3276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295400" y="3276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828800" y="3276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362200" y="3276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52400" y="3276600"/>
            <a:ext cx="533400" cy="38100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900" dirty="0">
                <a:solidFill>
                  <a:schemeClr val="tx1"/>
                </a:solidFill>
              </a:rPr>
              <a:t>cache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895600" y="3276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429000" y="3276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962400" y="3276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495800" y="3276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62000" y="3733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295400" y="3733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828800" y="3733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362200" y="3733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52400" y="3733800"/>
            <a:ext cx="533400" cy="38100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900" dirty="0">
                <a:solidFill>
                  <a:schemeClr val="tx1"/>
                </a:solidFill>
              </a:rPr>
              <a:t>cache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895600" y="3733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429000" y="3733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962400" y="3733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495800" y="3733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67" name="Rectangle 66"/>
          <p:cNvSpPr/>
          <p:nvPr/>
        </p:nvSpPr>
        <p:spPr>
          <a:xfrm>
            <a:off x="762000" y="4191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295400" y="4191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828800" y="4191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362200" y="4191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52400" y="4191000"/>
            <a:ext cx="533400" cy="38100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900" dirty="0">
                <a:solidFill>
                  <a:schemeClr val="tx1"/>
                </a:solidFill>
              </a:rPr>
              <a:t>cache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895600" y="4191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429000" y="4191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962400" y="4191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495800" y="4191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62000" y="4648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295400" y="4648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828800" y="4648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79" name="Rectangle 78"/>
          <p:cNvSpPr/>
          <p:nvPr/>
        </p:nvSpPr>
        <p:spPr>
          <a:xfrm>
            <a:off x="2362200" y="4648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52400" y="4648200"/>
            <a:ext cx="533400" cy="38100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900" dirty="0">
                <a:solidFill>
                  <a:schemeClr val="tx1"/>
                </a:solidFill>
              </a:rPr>
              <a:t>cache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895600" y="4648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429000" y="4648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962400" y="4648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495800" y="4648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85" name="Rectangle 84"/>
          <p:cNvSpPr/>
          <p:nvPr/>
        </p:nvSpPr>
        <p:spPr>
          <a:xfrm>
            <a:off x="762000" y="5105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295400" y="5105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828800" y="5105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88" name="Rectangle 87"/>
          <p:cNvSpPr/>
          <p:nvPr/>
        </p:nvSpPr>
        <p:spPr>
          <a:xfrm>
            <a:off x="2362200" y="5105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89" name="Rectangle 88"/>
          <p:cNvSpPr/>
          <p:nvPr/>
        </p:nvSpPr>
        <p:spPr>
          <a:xfrm>
            <a:off x="152400" y="5105400"/>
            <a:ext cx="533400" cy="38100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900" dirty="0">
                <a:solidFill>
                  <a:schemeClr val="tx1"/>
                </a:solidFill>
              </a:rPr>
              <a:t>cache</a:t>
            </a:r>
          </a:p>
        </p:txBody>
      </p:sp>
      <p:sp>
        <p:nvSpPr>
          <p:cNvPr id="90" name="Rectangle 89"/>
          <p:cNvSpPr/>
          <p:nvPr/>
        </p:nvSpPr>
        <p:spPr>
          <a:xfrm>
            <a:off x="2895600" y="5105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429000" y="5105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962400" y="5105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495800" y="5105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15439" name="TextBox 16"/>
          <p:cNvSpPr txBox="1">
            <a:spLocks noChangeArrowheads="1"/>
          </p:cNvSpPr>
          <p:nvPr/>
        </p:nvSpPr>
        <p:spPr bwMode="auto">
          <a:xfrm>
            <a:off x="5029200" y="2390775"/>
            <a:ext cx="990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Core 2</a:t>
            </a:r>
          </a:p>
        </p:txBody>
      </p:sp>
      <p:sp>
        <p:nvSpPr>
          <p:cNvPr id="15440" name="TextBox 16"/>
          <p:cNvSpPr txBox="1">
            <a:spLocks noChangeArrowheads="1"/>
          </p:cNvSpPr>
          <p:nvPr/>
        </p:nvSpPr>
        <p:spPr bwMode="auto">
          <a:xfrm>
            <a:off x="5029200" y="2847975"/>
            <a:ext cx="990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Core 3</a:t>
            </a:r>
          </a:p>
        </p:txBody>
      </p:sp>
      <p:sp>
        <p:nvSpPr>
          <p:cNvPr id="15441" name="TextBox 16"/>
          <p:cNvSpPr txBox="1">
            <a:spLocks noChangeArrowheads="1"/>
          </p:cNvSpPr>
          <p:nvPr/>
        </p:nvSpPr>
        <p:spPr bwMode="auto">
          <a:xfrm>
            <a:off x="5029200" y="3298825"/>
            <a:ext cx="9906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Core 4</a:t>
            </a:r>
          </a:p>
        </p:txBody>
      </p:sp>
      <p:sp>
        <p:nvSpPr>
          <p:cNvPr id="15442" name="TextBox 16"/>
          <p:cNvSpPr txBox="1">
            <a:spLocks noChangeArrowheads="1"/>
          </p:cNvSpPr>
          <p:nvPr/>
        </p:nvSpPr>
        <p:spPr bwMode="auto">
          <a:xfrm>
            <a:off x="5029200" y="3762375"/>
            <a:ext cx="990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Core 5</a:t>
            </a:r>
          </a:p>
        </p:txBody>
      </p:sp>
      <p:sp>
        <p:nvSpPr>
          <p:cNvPr id="15443" name="TextBox 16"/>
          <p:cNvSpPr txBox="1">
            <a:spLocks noChangeArrowheads="1"/>
          </p:cNvSpPr>
          <p:nvPr/>
        </p:nvSpPr>
        <p:spPr bwMode="auto">
          <a:xfrm>
            <a:off x="5029200" y="4219575"/>
            <a:ext cx="990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Core 6</a:t>
            </a:r>
          </a:p>
        </p:txBody>
      </p:sp>
      <p:sp>
        <p:nvSpPr>
          <p:cNvPr id="15444" name="TextBox 16"/>
          <p:cNvSpPr txBox="1">
            <a:spLocks noChangeArrowheads="1"/>
          </p:cNvSpPr>
          <p:nvPr/>
        </p:nvSpPr>
        <p:spPr bwMode="auto">
          <a:xfrm>
            <a:off x="5029200" y="4676775"/>
            <a:ext cx="990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Core 7</a:t>
            </a:r>
          </a:p>
        </p:txBody>
      </p:sp>
      <p:sp>
        <p:nvSpPr>
          <p:cNvPr id="15445" name="TextBox 16"/>
          <p:cNvSpPr txBox="1">
            <a:spLocks noChangeArrowheads="1"/>
          </p:cNvSpPr>
          <p:nvPr/>
        </p:nvSpPr>
        <p:spPr bwMode="auto">
          <a:xfrm>
            <a:off x="5029200" y="5133975"/>
            <a:ext cx="990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Core 8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096000" y="1325563"/>
            <a:ext cx="2438400" cy="646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smtClean="0"/>
              <a:t>1 </a:t>
            </a:r>
            <a:r>
              <a:rPr lang="en-US" dirty="0"/>
              <a:t>to 1000</a:t>
            </a:r>
          </a:p>
          <a:p>
            <a:pPr>
              <a:defRPr/>
            </a:pPr>
            <a:r>
              <a:rPr lang="en-US" dirty="0"/>
              <a:t>  C[</a:t>
            </a:r>
            <a:r>
              <a:rPr lang="en-US" dirty="0" err="1"/>
              <a:t>i</a:t>
            </a:r>
            <a:r>
              <a:rPr lang="en-US" dirty="0"/>
              <a:t>] = A[</a:t>
            </a:r>
            <a:r>
              <a:rPr lang="en-US" dirty="0" err="1"/>
              <a:t>i</a:t>
            </a:r>
            <a:r>
              <a:rPr lang="en-US" dirty="0"/>
              <a:t>] + B[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</p:txBody>
      </p:sp>
      <p:sp>
        <p:nvSpPr>
          <p:cNvPr id="102" name="Down Arrow 101"/>
          <p:cNvSpPr/>
          <p:nvPr/>
        </p:nvSpPr>
        <p:spPr>
          <a:xfrm>
            <a:off x="7162800" y="2087563"/>
            <a:ext cx="228600" cy="762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486400" y="34290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15000" y="34290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5943600" y="34290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172200" y="34290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00800" y="34290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629400" y="34290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858000" y="34290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7086600" y="34290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315200" y="34290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7543800" y="34290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7772400" y="34290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001000" y="34290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229600" y="34290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458200" y="34290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8686800" y="34290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8915400" y="34290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5486400" y="3200400"/>
            <a:ext cx="17526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315200" y="3200400"/>
            <a:ext cx="17526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486400" y="2971800"/>
            <a:ext cx="17526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7315200" y="2971800"/>
            <a:ext cx="17526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486400" y="4343400"/>
            <a:ext cx="17526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7315200" y="4343400"/>
            <a:ext cx="17526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5486400" y="3657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5715000" y="3657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943600" y="3657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6172200" y="3657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6400800" y="3657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629400" y="3657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858000" y="3657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086600" y="3657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7315200" y="3657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7543800" y="3657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7772400" y="3657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8001000" y="3657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8229600" y="3657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8458200" y="3657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8686800" y="3657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8915400" y="3657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5486400" y="3886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5715000" y="3886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5943600" y="3886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6172200" y="3886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6400800" y="3886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6629400" y="3886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6858000" y="3886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7086600" y="3886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7315200" y="3886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7543800" y="3886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7772400" y="3886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8001000" y="3886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8229600" y="3886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8458200" y="3886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8686800" y="3886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8915400" y="3886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54864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57150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59436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61722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64008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66294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68580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70866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73152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75438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77724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80010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82296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84582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86868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89154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5486400" y="5181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5715000" y="5181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5943600" y="5181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6172200" y="5181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6400800" y="5181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6629400" y="5181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6858000" y="5181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7086600" y="5181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7315200" y="5181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7543800" y="5181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7772400" y="5181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8001000" y="5181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8229600" y="5181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8458200" y="5181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8686800" y="5181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8915400" y="51816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486400" y="4953000"/>
            <a:ext cx="17526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7315200" y="4953000"/>
            <a:ext cx="17526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486400" y="4724400"/>
            <a:ext cx="17526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7315200" y="4724400"/>
            <a:ext cx="17526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486400" y="6096000"/>
            <a:ext cx="17526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7315200" y="6096000"/>
            <a:ext cx="17526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486400" y="5410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5715000" y="5410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5943600" y="5410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172200" y="5410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6400800" y="5410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6629400" y="5410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6858000" y="5410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7086600" y="5410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7315200" y="5410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7543800" y="5410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7772400" y="5410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8001000" y="5410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8229600" y="5410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8458200" y="5410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8686800" y="5410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8915400" y="5410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5486400" y="5638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5715000" y="5638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5943600" y="5638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6172200" y="5638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6400800" y="5638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6629400" y="5638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6858000" y="5638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7086600" y="5638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7315200" y="5638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7543800" y="5638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7772400" y="5638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8001000" y="5638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8229600" y="5638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8458200" y="5638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8686800" y="5638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8915400" y="5638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486400" y="58674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15000" y="58674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5943600" y="58674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172200" y="58674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400800" y="58674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629400" y="58674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6858000" y="58674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7086600" y="58674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315200" y="58674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7543800" y="58674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7772400" y="58674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8001000" y="58674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8229600" y="58674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8458200" y="58674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8686800" y="58674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8915400" y="58674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Heterogeneous Computing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3124200" y="3657600"/>
            <a:ext cx="609600" cy="838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13" name="TextBox 7"/>
          <p:cNvSpPr txBox="1">
            <a:spLocks noChangeArrowheads="1"/>
          </p:cNvSpPr>
          <p:nvPr/>
        </p:nvSpPr>
        <p:spPr bwMode="auto">
          <a:xfrm>
            <a:off x="3048000" y="38100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CPU</a:t>
            </a:r>
          </a:p>
        </p:txBody>
      </p:sp>
      <p:sp>
        <p:nvSpPr>
          <p:cNvPr id="9" name="Rectangle 8"/>
          <p:cNvSpPr/>
          <p:nvPr/>
        </p:nvSpPr>
        <p:spPr>
          <a:xfrm>
            <a:off x="4343400" y="3886200"/>
            <a:ext cx="457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15" name="TextBox 9"/>
          <p:cNvSpPr txBox="1">
            <a:spLocks noChangeArrowheads="1"/>
          </p:cNvSpPr>
          <p:nvPr/>
        </p:nvSpPr>
        <p:spPr bwMode="auto">
          <a:xfrm>
            <a:off x="4267200" y="3886200"/>
            <a:ext cx="609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X58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00200" y="3657600"/>
            <a:ext cx="914400" cy="1600200"/>
          </a:xfrm>
          <a:prstGeom prst="rect">
            <a:avLst/>
          </a:prstGeom>
          <a:gradFill>
            <a:gsLst>
              <a:gs pos="0">
                <a:srgbClr val="00B050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17" name="TextBox 11"/>
          <p:cNvSpPr txBox="1">
            <a:spLocks noChangeArrowheads="1"/>
          </p:cNvSpPr>
          <p:nvPr/>
        </p:nvSpPr>
        <p:spPr bwMode="auto">
          <a:xfrm>
            <a:off x="1676400" y="3810000"/>
            <a:ext cx="76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/>
              <a:t>Host Memory</a:t>
            </a:r>
          </a:p>
        </p:txBody>
      </p:sp>
      <p:sp>
        <p:nvSpPr>
          <p:cNvPr id="15" name="Left-Right Arrow 14"/>
          <p:cNvSpPr/>
          <p:nvPr/>
        </p:nvSpPr>
        <p:spPr>
          <a:xfrm>
            <a:off x="2514600" y="3962400"/>
            <a:ext cx="609600" cy="152400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-Right Arrow 17"/>
          <p:cNvSpPr/>
          <p:nvPr/>
        </p:nvSpPr>
        <p:spPr>
          <a:xfrm>
            <a:off x="3733800" y="3962400"/>
            <a:ext cx="609600" cy="152400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638800" y="3810000"/>
            <a:ext cx="6096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21" name="TextBox 19"/>
          <p:cNvSpPr txBox="1">
            <a:spLocks noChangeArrowheads="1"/>
          </p:cNvSpPr>
          <p:nvPr/>
        </p:nvSpPr>
        <p:spPr bwMode="auto">
          <a:xfrm>
            <a:off x="5562600" y="3886200"/>
            <a:ext cx="762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00"/>
              <a:t>Co-processor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800600" y="3962400"/>
            <a:ext cx="838200" cy="152400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23" name="TextBox 21"/>
          <p:cNvSpPr txBox="1">
            <a:spLocks noChangeArrowheads="1"/>
          </p:cNvSpPr>
          <p:nvPr/>
        </p:nvSpPr>
        <p:spPr bwMode="auto">
          <a:xfrm>
            <a:off x="3733800" y="3733800"/>
            <a:ext cx="609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QPI</a:t>
            </a:r>
            <a:endParaRPr lang="en-US"/>
          </a:p>
        </p:txBody>
      </p:sp>
      <p:sp>
        <p:nvSpPr>
          <p:cNvPr id="17424" name="TextBox 22"/>
          <p:cNvSpPr txBox="1">
            <a:spLocks noChangeArrowheads="1"/>
          </p:cNvSpPr>
          <p:nvPr/>
        </p:nvSpPr>
        <p:spPr bwMode="auto">
          <a:xfrm>
            <a:off x="4876800" y="3733800"/>
            <a:ext cx="609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PCIe</a:t>
            </a: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58000" y="3657600"/>
            <a:ext cx="914400" cy="1600200"/>
          </a:xfrm>
          <a:prstGeom prst="rect">
            <a:avLst/>
          </a:prstGeom>
          <a:gradFill>
            <a:gsLst>
              <a:gs pos="0">
                <a:srgbClr val="00B050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26" name="TextBox 24"/>
          <p:cNvSpPr txBox="1">
            <a:spLocks noChangeArrowheads="1"/>
          </p:cNvSpPr>
          <p:nvPr/>
        </p:nvSpPr>
        <p:spPr bwMode="auto">
          <a:xfrm>
            <a:off x="6934200" y="3810000"/>
            <a:ext cx="762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/>
              <a:t>On board</a:t>
            </a:r>
          </a:p>
          <a:p>
            <a:pPr algn="ctr"/>
            <a:r>
              <a:rPr lang="en-US" sz="1200"/>
              <a:t>Memory</a:t>
            </a:r>
          </a:p>
        </p:txBody>
      </p:sp>
      <p:sp>
        <p:nvSpPr>
          <p:cNvPr id="26" name="Left-Right Arrow 25"/>
          <p:cNvSpPr/>
          <p:nvPr/>
        </p:nvSpPr>
        <p:spPr>
          <a:xfrm>
            <a:off x="6248400" y="3962400"/>
            <a:ext cx="609600" cy="152400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86400" y="3581400"/>
            <a:ext cx="2362200" cy="18288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29" name="TextBox 27"/>
          <p:cNvSpPr txBox="1">
            <a:spLocks noChangeArrowheads="1"/>
          </p:cNvSpPr>
          <p:nvPr/>
        </p:nvSpPr>
        <p:spPr bwMode="auto">
          <a:xfrm>
            <a:off x="5943600" y="5410200"/>
            <a:ext cx="1447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add-in card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447800" y="3581400"/>
            <a:ext cx="3505200" cy="18288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31" name="TextBox 29"/>
          <p:cNvSpPr txBox="1">
            <a:spLocks noChangeArrowheads="1"/>
          </p:cNvSpPr>
          <p:nvPr/>
        </p:nvSpPr>
        <p:spPr bwMode="auto">
          <a:xfrm>
            <a:off x="2438400" y="5410200"/>
            <a:ext cx="1447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host</a:t>
            </a:r>
          </a:p>
        </p:txBody>
      </p:sp>
      <p:cxnSp>
        <p:nvCxnSpPr>
          <p:cNvPr id="32" name="Straight Connector 31"/>
          <p:cNvCxnSpPr>
            <a:stCxn id="19" idx="2"/>
          </p:cNvCxnSpPr>
          <p:nvPr/>
        </p:nvCxnSpPr>
        <p:spPr>
          <a:xfrm rot="5400000">
            <a:off x="5715001" y="4572000"/>
            <a:ext cx="457200" cy="3175"/>
          </a:xfrm>
          <a:prstGeom prst="line">
            <a:avLst/>
          </a:prstGeom>
          <a:ln>
            <a:prstDash val="lgDash"/>
            <a:head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>
            <a:off x="2514600" y="4800600"/>
            <a:ext cx="3429000" cy="1588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34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43400"/>
          </a:xfrm>
        </p:spPr>
        <p:txBody>
          <a:bodyPr/>
          <a:lstStyle/>
          <a:p>
            <a:pPr eaLnBrk="1" hangingPunct="1"/>
            <a:r>
              <a:rPr lang="en-US" sz="2400" smtClean="0"/>
              <a:t>General purpose CPU + special-purpose processors in one system</a:t>
            </a:r>
          </a:p>
        </p:txBody>
      </p:sp>
      <p:sp>
        <p:nvSpPr>
          <p:cNvPr id="17435" name="TextBox 36"/>
          <p:cNvSpPr txBox="1">
            <a:spLocks noChangeArrowheads="1"/>
          </p:cNvSpPr>
          <p:nvPr/>
        </p:nvSpPr>
        <p:spPr bwMode="auto">
          <a:xfrm>
            <a:off x="2514600" y="4068763"/>
            <a:ext cx="6096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~25 GB/s</a:t>
            </a:r>
          </a:p>
        </p:txBody>
      </p:sp>
      <p:sp>
        <p:nvSpPr>
          <p:cNvPr id="17436" name="TextBox 37"/>
          <p:cNvSpPr txBox="1">
            <a:spLocks noChangeArrowheads="1"/>
          </p:cNvSpPr>
          <p:nvPr/>
        </p:nvSpPr>
        <p:spPr bwMode="auto">
          <a:xfrm>
            <a:off x="3733800" y="4081463"/>
            <a:ext cx="6096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~25 GB/s</a:t>
            </a:r>
          </a:p>
        </p:txBody>
      </p:sp>
      <p:sp>
        <p:nvSpPr>
          <p:cNvPr id="17437" name="TextBox 38"/>
          <p:cNvSpPr txBox="1">
            <a:spLocks noChangeArrowheads="1"/>
          </p:cNvSpPr>
          <p:nvPr/>
        </p:nvSpPr>
        <p:spPr bwMode="auto">
          <a:xfrm>
            <a:off x="4914900" y="4081463"/>
            <a:ext cx="6096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~8 GB/s (x16)</a:t>
            </a:r>
          </a:p>
        </p:txBody>
      </p:sp>
      <p:sp>
        <p:nvSpPr>
          <p:cNvPr id="17438" name="TextBox 39"/>
          <p:cNvSpPr txBox="1">
            <a:spLocks noChangeArrowheads="1"/>
          </p:cNvSpPr>
          <p:nvPr/>
        </p:nvSpPr>
        <p:spPr bwMode="auto">
          <a:xfrm>
            <a:off x="6248400" y="4114800"/>
            <a:ext cx="609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?????</a:t>
            </a:r>
          </a:p>
          <a:p>
            <a:pPr algn="ctr"/>
            <a:r>
              <a:rPr lang="en-US" sz="800"/>
              <a:t>~150 GB/s for GeForce 260</a:t>
            </a:r>
          </a:p>
        </p:txBody>
      </p:sp>
      <p:sp>
        <p:nvSpPr>
          <p:cNvPr id="3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114800" y="28194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System I/O controller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rot="5400000">
            <a:off x="4457700" y="3543300"/>
            <a:ext cx="38100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Heterogeneous Computing</a:t>
            </a:r>
          </a:p>
        </p:txBody>
      </p:sp>
      <p:sp>
        <p:nvSpPr>
          <p:cNvPr id="16388" name="Rectangle 183"/>
          <p:cNvSpPr>
            <a:spLocks noChangeArrowheads="1"/>
          </p:cNvSpPr>
          <p:nvPr/>
        </p:nvSpPr>
        <p:spPr bwMode="auto">
          <a:xfrm>
            <a:off x="485775" y="1676400"/>
            <a:ext cx="1419225" cy="167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Text Box 184"/>
          <p:cNvSpPr txBox="1">
            <a:spLocks noChangeArrowheads="1"/>
          </p:cNvSpPr>
          <p:nvPr/>
        </p:nvSpPr>
        <p:spPr bwMode="auto">
          <a:xfrm>
            <a:off x="2438400" y="2133600"/>
            <a:ext cx="198120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initialization</a:t>
            </a:r>
          </a:p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0.5% of run time</a:t>
            </a:r>
          </a:p>
        </p:txBody>
      </p:sp>
      <p:sp>
        <p:nvSpPr>
          <p:cNvPr id="16390" name="Rectangle 185"/>
          <p:cNvSpPr>
            <a:spLocks noChangeArrowheads="1"/>
          </p:cNvSpPr>
          <p:nvPr/>
        </p:nvSpPr>
        <p:spPr bwMode="auto">
          <a:xfrm>
            <a:off x="485775" y="3429000"/>
            <a:ext cx="1419225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1" name="Text Box 186"/>
          <p:cNvSpPr txBox="1">
            <a:spLocks noChangeArrowheads="1"/>
          </p:cNvSpPr>
          <p:nvPr/>
        </p:nvSpPr>
        <p:spPr bwMode="auto">
          <a:xfrm>
            <a:off x="2438400" y="3276600"/>
            <a:ext cx="198120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“hot” loop</a:t>
            </a:r>
          </a:p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99% of run time</a:t>
            </a:r>
          </a:p>
        </p:txBody>
      </p:sp>
      <p:sp>
        <p:nvSpPr>
          <p:cNvPr id="16392" name="Rectangle 187"/>
          <p:cNvSpPr>
            <a:spLocks noChangeArrowheads="1"/>
          </p:cNvSpPr>
          <p:nvPr/>
        </p:nvSpPr>
        <p:spPr bwMode="auto">
          <a:xfrm>
            <a:off x="485775" y="3886200"/>
            <a:ext cx="1419225" cy="167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Text Box 188"/>
          <p:cNvSpPr txBox="1">
            <a:spLocks noChangeArrowheads="1"/>
          </p:cNvSpPr>
          <p:nvPr/>
        </p:nvSpPr>
        <p:spPr bwMode="auto">
          <a:xfrm>
            <a:off x="2438400" y="4343400"/>
            <a:ext cx="198120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clean up</a:t>
            </a:r>
          </a:p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0.5% of run time</a:t>
            </a:r>
          </a:p>
        </p:txBody>
      </p:sp>
      <p:sp>
        <p:nvSpPr>
          <p:cNvPr id="16394" name="AutoShape 189"/>
          <p:cNvSpPr>
            <a:spLocks/>
          </p:cNvSpPr>
          <p:nvPr/>
        </p:nvSpPr>
        <p:spPr bwMode="auto">
          <a:xfrm>
            <a:off x="2057400" y="1676400"/>
            <a:ext cx="304800" cy="1676400"/>
          </a:xfrm>
          <a:prstGeom prst="rightBrace">
            <a:avLst>
              <a:gd name="adj1" fmla="val 4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5" name="AutoShape 190"/>
          <p:cNvSpPr>
            <a:spLocks/>
          </p:cNvSpPr>
          <p:nvPr/>
        </p:nvSpPr>
        <p:spPr bwMode="auto">
          <a:xfrm>
            <a:off x="2057400" y="3429000"/>
            <a:ext cx="304800" cy="381000"/>
          </a:xfrm>
          <a:prstGeom prst="rightBrace">
            <a:avLst>
              <a:gd name="adj1" fmla="val 1041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6" name="AutoShape 191"/>
          <p:cNvSpPr>
            <a:spLocks/>
          </p:cNvSpPr>
          <p:nvPr/>
        </p:nvSpPr>
        <p:spPr bwMode="auto">
          <a:xfrm>
            <a:off x="2057400" y="3886200"/>
            <a:ext cx="304800" cy="1676400"/>
          </a:xfrm>
          <a:prstGeom prst="rightBrace">
            <a:avLst>
              <a:gd name="adj1" fmla="val 4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7" name="Text Box 195"/>
          <p:cNvSpPr txBox="1">
            <a:spLocks noChangeArrowheads="1"/>
          </p:cNvSpPr>
          <p:nvPr/>
        </p:nvSpPr>
        <p:spPr bwMode="auto">
          <a:xfrm>
            <a:off x="685800" y="2209800"/>
            <a:ext cx="1295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49% of code</a:t>
            </a:r>
          </a:p>
        </p:txBody>
      </p:sp>
      <p:sp>
        <p:nvSpPr>
          <p:cNvPr id="16398" name="Text Box 196"/>
          <p:cNvSpPr txBox="1">
            <a:spLocks noChangeArrowheads="1"/>
          </p:cNvSpPr>
          <p:nvPr/>
        </p:nvSpPr>
        <p:spPr bwMode="auto">
          <a:xfrm>
            <a:off x="685800" y="4419600"/>
            <a:ext cx="1295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49% of code</a:t>
            </a:r>
          </a:p>
        </p:txBody>
      </p:sp>
      <p:sp>
        <p:nvSpPr>
          <p:cNvPr id="16399" name="Text Box 197"/>
          <p:cNvSpPr txBox="1">
            <a:spLocks noChangeArrowheads="1"/>
          </p:cNvSpPr>
          <p:nvPr/>
        </p:nvSpPr>
        <p:spPr bwMode="auto">
          <a:xfrm>
            <a:off x="533400" y="3443288"/>
            <a:ext cx="1905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2% of code</a:t>
            </a:r>
          </a:p>
        </p:txBody>
      </p:sp>
      <p:sp>
        <p:nvSpPr>
          <p:cNvPr id="16400" name="Text Box 199"/>
          <p:cNvSpPr txBox="1">
            <a:spLocks noChangeArrowheads="1"/>
          </p:cNvSpPr>
          <p:nvPr/>
        </p:nvSpPr>
        <p:spPr bwMode="auto">
          <a:xfrm>
            <a:off x="2743200" y="5638800"/>
            <a:ext cx="1600200" cy="376238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co-processor</a:t>
            </a:r>
          </a:p>
        </p:txBody>
      </p:sp>
      <p:sp>
        <p:nvSpPr>
          <p:cNvPr id="16401" name="AutoShape 201"/>
          <p:cNvSpPr>
            <a:spLocks noChangeArrowheads="1"/>
          </p:cNvSpPr>
          <p:nvPr/>
        </p:nvSpPr>
        <p:spPr bwMode="auto">
          <a:xfrm rot="3232278">
            <a:off x="1339850" y="4584701"/>
            <a:ext cx="2390775" cy="228600"/>
          </a:xfrm>
          <a:prstGeom prst="rightArrow">
            <a:avLst>
              <a:gd name="adj1" fmla="val 50000"/>
              <a:gd name="adj2" fmla="val 291478"/>
            </a:avLst>
          </a:prstGeom>
          <a:solidFill>
            <a:srgbClr val="FFFF99">
              <a:alpha val="3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2" name="Group 4"/>
          <p:cNvGraphicFramePr>
            <a:graphicFrameLocks noGrp="1"/>
          </p:cNvGraphicFramePr>
          <p:nvPr/>
        </p:nvGraphicFramePr>
        <p:xfrm>
          <a:off x="5181600" y="3581400"/>
          <a:ext cx="3492500" cy="2084832"/>
        </p:xfrm>
        <a:graphic>
          <a:graphicData uri="http://schemas.openxmlformats.org/drawingml/2006/table">
            <a:tbl>
              <a:tblPr/>
              <a:tblGrid>
                <a:gridCol w="1022350"/>
                <a:gridCol w="1304925"/>
                <a:gridCol w="1165225"/>
              </a:tblGrid>
              <a:tr h="1603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Kernel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speedup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Application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speedup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Execution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5.0 hours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3.3 hours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67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2.5 hours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3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500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2.0 hours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2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1.8 hours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105400" y="1524000"/>
            <a:ext cx="3810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+mn-lt"/>
              </a:rPr>
              <a:t>Combine CPUs and </a:t>
            </a:r>
            <a:r>
              <a:rPr lang="en-US" kern="0" dirty="0" err="1">
                <a:solidFill>
                  <a:srgbClr val="000000"/>
                </a:solidFill>
                <a:latin typeface="+mn-lt"/>
              </a:rPr>
              <a:t>coprocs</a:t>
            </a:r>
            <a:endParaRPr lang="en-US" kern="0" dirty="0">
              <a:solidFill>
                <a:srgbClr val="000000"/>
              </a:solidFill>
              <a:latin typeface="+mn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+mn-lt"/>
              </a:rPr>
              <a:t>Example: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>
                <a:latin typeface="+mn-lt"/>
              </a:rPr>
              <a:t>Application requires a </a:t>
            </a:r>
            <a:r>
              <a:rPr lang="en-US" sz="1600" kern="0" dirty="0">
                <a:solidFill>
                  <a:srgbClr val="990033"/>
                </a:solidFill>
                <a:latin typeface="+mn-lt"/>
              </a:rPr>
              <a:t>week</a:t>
            </a:r>
            <a:r>
              <a:rPr lang="en-US" sz="1600" kern="0" dirty="0">
                <a:latin typeface="+mn-lt"/>
              </a:rPr>
              <a:t> of CPU time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>
                <a:latin typeface="+mn-lt"/>
              </a:rPr>
              <a:t>Offload computation consumes </a:t>
            </a:r>
            <a:r>
              <a:rPr lang="en-US" sz="1600" kern="0" dirty="0">
                <a:solidFill>
                  <a:srgbClr val="990033"/>
                </a:solidFill>
                <a:latin typeface="+mn-lt"/>
              </a:rPr>
              <a:t>99%</a:t>
            </a:r>
            <a:r>
              <a:rPr lang="en-US" sz="1600" kern="0" dirty="0">
                <a:latin typeface="+mn-lt"/>
              </a:rPr>
              <a:t> of execution time</a:t>
            </a:r>
          </a:p>
        </p:txBody>
      </p:sp>
      <p:sp>
        <p:nvSpPr>
          <p:cNvPr id="16433" name="Oval 198"/>
          <p:cNvSpPr>
            <a:spLocks noChangeArrowheads="1"/>
          </p:cNvSpPr>
          <p:nvPr/>
        </p:nvSpPr>
        <p:spPr bwMode="auto">
          <a:xfrm>
            <a:off x="152400" y="3200400"/>
            <a:ext cx="1981200" cy="838200"/>
          </a:xfrm>
          <a:prstGeom prst="ellipse">
            <a:avLst/>
          </a:prstGeom>
          <a:solidFill>
            <a:srgbClr val="CCFFFF">
              <a:alpha val="3019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NVIDIA GPU Architecture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3752850" cy="469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Content Placeholder 2"/>
          <p:cNvSpPr>
            <a:spLocks noGrp="1"/>
          </p:cNvSpPr>
          <p:nvPr>
            <p:ph idx="1"/>
          </p:nvPr>
        </p:nvSpPr>
        <p:spPr>
          <a:xfrm>
            <a:off x="4343400" y="1371600"/>
            <a:ext cx="4419600" cy="4800600"/>
          </a:xfrm>
        </p:spPr>
        <p:txBody>
          <a:bodyPr/>
          <a:lstStyle/>
          <a:p>
            <a:pPr eaLnBrk="1" hangingPunct="1"/>
            <a:r>
              <a:rPr lang="en-US" dirty="0" smtClean="0"/>
              <a:t>Hundreds of simple processor cores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Core design:</a:t>
            </a:r>
          </a:p>
          <a:p>
            <a:pPr lvl="1" eaLnBrk="1" hangingPunct="1"/>
            <a:r>
              <a:rPr lang="en-US" sz="1400" dirty="0" smtClean="0"/>
              <a:t>Only one instruction from each thread active in the pipeline at a time</a:t>
            </a:r>
          </a:p>
          <a:p>
            <a:pPr lvl="1" eaLnBrk="1" hangingPunct="1"/>
            <a:r>
              <a:rPr lang="en-US" sz="1400" dirty="0" smtClean="0"/>
              <a:t>In-order execution</a:t>
            </a:r>
          </a:p>
          <a:p>
            <a:pPr lvl="1" eaLnBrk="1" hangingPunct="1"/>
            <a:r>
              <a:rPr lang="en-US" sz="1400" dirty="0" smtClean="0"/>
              <a:t>No branch prediction</a:t>
            </a:r>
          </a:p>
          <a:p>
            <a:pPr lvl="1" eaLnBrk="1" hangingPunct="1"/>
            <a:r>
              <a:rPr lang="en-US" sz="1400" dirty="0" smtClean="0"/>
              <a:t>No speculative execution</a:t>
            </a:r>
          </a:p>
          <a:p>
            <a:pPr lvl="1" eaLnBrk="1" hangingPunct="1"/>
            <a:r>
              <a:rPr lang="en-US" sz="1400" dirty="0" smtClean="0"/>
              <a:t>No support for context switches</a:t>
            </a:r>
          </a:p>
          <a:p>
            <a:pPr lvl="1" eaLnBrk="1" hangingPunct="1"/>
            <a:r>
              <a:rPr lang="en-US" sz="1400" dirty="0" smtClean="0"/>
              <a:t>No system support (</a:t>
            </a:r>
            <a:r>
              <a:rPr lang="en-US" sz="1400" dirty="0" err="1" smtClean="0"/>
              <a:t>syscalls</a:t>
            </a:r>
            <a:r>
              <a:rPr lang="en-US" sz="1400" dirty="0" smtClean="0"/>
              <a:t>, etc.)</a:t>
            </a:r>
          </a:p>
          <a:p>
            <a:pPr lvl="1" eaLnBrk="1" hangingPunct="1"/>
            <a:r>
              <a:rPr lang="en-US" sz="1400" dirty="0" smtClean="0"/>
              <a:t>Small, simple caches</a:t>
            </a:r>
          </a:p>
          <a:p>
            <a:pPr lvl="1" eaLnBrk="1" hangingPunct="1"/>
            <a:r>
              <a:rPr lang="en-US" sz="1400" dirty="0" smtClean="0"/>
              <a:t>Programmer-managed on-chip scratch memory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GPUs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HOST (CPU) code:</a:t>
            </a:r>
          </a:p>
          <a:p>
            <a:pPr>
              <a:buNone/>
            </a:pP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dim3 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grid,block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grid.x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=((VECTOR_SIZE/512) + (VECTOR_SIZE%512?1:0));</a:t>
            </a:r>
          </a:p>
          <a:p>
            <a:pPr>
              <a:buNone/>
            </a:pP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block.x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=512;</a:t>
            </a:r>
          </a:p>
          <a:p>
            <a:pPr>
              <a:buNone/>
            </a:pP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cudaMemcpy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a_device,a,VECTOR_SIZE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(double),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cudaMemcpyHostToDevice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cudaMemcpy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b_device,b,VECTOR_SIZE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(double),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cudaMemcpyHostToDevice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vector_add_device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&lt;&lt;&lt;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grid,block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&gt;&gt;&gt;(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a_device,b_device,c_device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cudaMemcpy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c_gpu,c_device,VECTOR_SIZE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(double),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cudaMemcpyDeviceToHost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GPU code:</a:t>
            </a:r>
          </a:p>
          <a:p>
            <a:pPr>
              <a:buNone/>
            </a:pP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__global__ void 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vector_add_device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 (double *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a,double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b,double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 *c) {</a:t>
            </a:r>
          </a:p>
          <a:p>
            <a:pPr>
              <a:buNone/>
            </a:pP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  __shared__ double 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a_s,b_s,c_s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endParaRPr lang="en-US" sz="11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a_s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=a[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blockDim.x+threadIdx.x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None/>
            </a:pP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b_s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=b[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blockDim.x+threadIdx.x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None/>
            </a:pPr>
            <a:endParaRPr lang="en-US" sz="11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c_s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a_s+b_s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buNone/>
            </a:pPr>
            <a:endParaRPr lang="en-US" sz="11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  c[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blockDim.x+threadIdx.x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]=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c_s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590800" y="6324600"/>
            <a:ext cx="64008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|22|6.4"/>
</p:tagLst>
</file>

<file path=ppt/theme/theme1.xml><?xml version="1.0" encoding="utf-8"?>
<a:theme xmlns:a="http://schemas.openxmlformats.org/drawingml/2006/main" name="usc">
  <a:themeElements>
    <a:clrScheme name="us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sc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s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usc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usc">
    <a:majorFont>
      <a:latin typeface="Verdana"/>
      <a:ea typeface=""/>
      <a:cs typeface=""/>
    </a:majorFont>
    <a:minorFont>
      <a:latin typeface="Verdan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usc</Template>
  <TotalTime>34454</TotalTime>
  <Words>2478</Words>
  <Application>Microsoft Office PowerPoint</Application>
  <PresentationFormat>On-screen Show (4:3)</PresentationFormat>
  <Paragraphs>800</Paragraphs>
  <Slides>37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usc</vt:lpstr>
      <vt:lpstr>Equation</vt:lpstr>
      <vt:lpstr>Heterogeneous Computing at USC Dept. of Computer Science and Engineering University of South Carolina</vt:lpstr>
      <vt:lpstr>Heterogeneous Computing</vt:lpstr>
      <vt:lpstr>Minimum Feature Size</vt:lpstr>
      <vt:lpstr>CPU Design</vt:lpstr>
      <vt:lpstr>Co-Processor Design</vt:lpstr>
      <vt:lpstr>Heterogeneous Computing</vt:lpstr>
      <vt:lpstr>Heterogeneous Computing</vt:lpstr>
      <vt:lpstr>NVIDIA GPU Architecture</vt:lpstr>
      <vt:lpstr>Programming GPUs</vt:lpstr>
      <vt:lpstr>IBM Cell/B.E. Architecture</vt:lpstr>
      <vt:lpstr>High-Performance Reconfigurable Computing</vt:lpstr>
      <vt:lpstr>Field Programmable Gate Arrays</vt:lpstr>
      <vt:lpstr>Programming FPGAs</vt:lpstr>
      <vt:lpstr>Heterogeneous Computing with FPGAs</vt:lpstr>
      <vt:lpstr>Heterogeneous Computing with FPGAs</vt:lpstr>
      <vt:lpstr>Heterogeneous Computing with GPUs</vt:lpstr>
      <vt:lpstr>Heterogeneous Computing now Mainstream: IBM Roadrunner</vt:lpstr>
      <vt:lpstr>Research Problems</vt:lpstr>
      <vt:lpstr>Our Group:  HeRC</vt:lpstr>
      <vt:lpstr>Application:  Phylogenies</vt:lpstr>
      <vt:lpstr>Application:  Phylogenies</vt:lpstr>
      <vt:lpstr>Our Applications Work</vt:lpstr>
      <vt:lpstr>Our Applications Work</vt:lpstr>
      <vt:lpstr>Our Applications Work</vt:lpstr>
      <vt:lpstr>Streaming Double Precision Accumulation</vt:lpstr>
      <vt:lpstr>The Reduction Problem</vt:lpstr>
      <vt:lpstr>Sparse Matrix-Vector Multiply</vt:lpstr>
      <vt:lpstr>New SpMV Architecture</vt:lpstr>
      <vt:lpstr>Performance Comparison</vt:lpstr>
      <vt:lpstr>Sequence Alignment</vt:lpstr>
      <vt:lpstr>GPU and FPGA Acceleration of Data Mining</vt:lpstr>
      <vt:lpstr>Our Applications Work</vt:lpstr>
      <vt:lpstr>Our Projects</vt:lpstr>
      <vt:lpstr>PATHS:  Task Partitioning for Heterogeneous Computing</vt:lpstr>
      <vt:lpstr>High-Level Synthesis</vt:lpstr>
      <vt:lpstr>Contact Information</vt:lpstr>
      <vt:lpstr>Acknowledgement</vt:lpstr>
    </vt:vector>
  </TitlesOfParts>
  <Company>Department of Computer Science and Engineering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CSCE 612:  VLSI System Design</dc:title>
  <dc:creator>Jason D. Bakos</dc:creator>
  <cp:lastModifiedBy>Jason D. Bakos</cp:lastModifiedBy>
  <cp:revision>647</cp:revision>
  <dcterms:created xsi:type="dcterms:W3CDTF">2005-09-22T21:21:18Z</dcterms:created>
  <dcterms:modified xsi:type="dcterms:W3CDTF">2011-02-01T16:37:18Z</dcterms:modified>
</cp:coreProperties>
</file>